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58"/>
  </p:notesMasterIdLst>
  <p:handoutMasterIdLst>
    <p:handoutMasterId r:id="rId59"/>
  </p:handoutMasterIdLst>
  <p:sldIdLst>
    <p:sldId id="265" r:id="rId3"/>
    <p:sldId id="440" r:id="rId4"/>
    <p:sldId id="439" r:id="rId5"/>
    <p:sldId id="438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85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79" r:id="rId46"/>
    <p:sldId id="480" r:id="rId47"/>
    <p:sldId id="481" r:id="rId48"/>
    <p:sldId id="482" r:id="rId49"/>
    <p:sldId id="483" r:id="rId50"/>
    <p:sldId id="484" r:id="rId51"/>
    <p:sldId id="437" r:id="rId52"/>
    <p:sldId id="384" r:id="rId53"/>
    <p:sldId id="436" r:id="rId54"/>
    <p:sldId id="434" r:id="rId55"/>
    <p:sldId id="353" r:id="rId56"/>
    <p:sldId id="351" r:id="rId5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94886" autoAdjust="0"/>
  </p:normalViewPr>
  <p:slideViewPr>
    <p:cSldViewPr>
      <p:cViewPr varScale="1">
        <p:scale>
          <a:sx n="83" d="100"/>
          <a:sy n="83" d="100"/>
        </p:scale>
        <p:origin x="634" y="9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7138D-CD1F-4BB2-A3FA-02AEA9472EF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1A37D6-32DD-445C-8B6A-E1F8ED0E9501}">
      <dgm:prSet phldrT="[Text]"/>
      <dgm:spPr/>
      <dgm:t>
        <a:bodyPr/>
        <a:lstStyle/>
        <a:p>
          <a:r>
            <a:rPr lang="en-US" dirty="0" smtClean="0"/>
            <a:t>Immediate addressing</a:t>
          </a:r>
          <a:endParaRPr lang="en-US" dirty="0"/>
        </a:p>
      </dgm:t>
    </dgm:pt>
    <dgm:pt modelId="{1D476536-DBAC-425C-9EC7-BDC01A36DD00}" type="parTrans" cxnId="{F903C733-A0B5-48EF-8E17-CCB207973F33}">
      <dgm:prSet/>
      <dgm:spPr/>
      <dgm:t>
        <a:bodyPr/>
        <a:lstStyle/>
        <a:p>
          <a:endParaRPr lang="en-US"/>
        </a:p>
      </dgm:t>
    </dgm:pt>
    <dgm:pt modelId="{FFA3B431-C16D-43A5-BF97-43416DF9210F}" type="sibTrans" cxnId="{F903C733-A0B5-48EF-8E17-CCB207973F33}">
      <dgm:prSet/>
      <dgm:spPr/>
      <dgm:t>
        <a:bodyPr/>
        <a:lstStyle/>
        <a:p>
          <a:endParaRPr lang="en-US"/>
        </a:p>
      </dgm:t>
    </dgm:pt>
    <dgm:pt modelId="{0EB4AAE4-9044-4C1A-B17A-0DB0B3C7E961}">
      <dgm:prSet/>
      <dgm:spPr/>
      <dgm:t>
        <a:bodyPr/>
        <a:lstStyle/>
        <a:p>
          <a:r>
            <a:rPr lang="en-US" dirty="0" smtClean="0"/>
            <a:t>Register addressing</a:t>
          </a:r>
          <a:endParaRPr lang="en-US" dirty="0"/>
        </a:p>
      </dgm:t>
    </dgm:pt>
    <dgm:pt modelId="{5488B106-F0F6-44DA-9E53-7184BF5125A5}" type="parTrans" cxnId="{4BE1AB9A-8901-4C42-9FA1-45DA7AEBBF38}">
      <dgm:prSet/>
      <dgm:spPr/>
      <dgm:t>
        <a:bodyPr/>
        <a:lstStyle/>
        <a:p>
          <a:endParaRPr lang="en-US"/>
        </a:p>
      </dgm:t>
    </dgm:pt>
    <dgm:pt modelId="{DFEAF2CC-2253-4775-A7D9-3E1C43B9059A}" type="sibTrans" cxnId="{4BE1AB9A-8901-4C42-9FA1-45DA7AEBBF38}">
      <dgm:prSet/>
      <dgm:spPr/>
      <dgm:t>
        <a:bodyPr/>
        <a:lstStyle/>
        <a:p>
          <a:endParaRPr lang="en-US"/>
        </a:p>
      </dgm:t>
    </dgm:pt>
    <dgm:pt modelId="{0DA0567B-5052-4600-80C0-3A2D420A52AD}">
      <dgm:prSet/>
      <dgm:spPr/>
      <dgm:t>
        <a:bodyPr/>
        <a:lstStyle/>
        <a:p>
          <a:r>
            <a:rPr lang="en-US" dirty="0" smtClean="0"/>
            <a:t>Base or displacement addressing</a:t>
          </a:r>
          <a:endParaRPr lang="en-US" dirty="0"/>
        </a:p>
      </dgm:t>
    </dgm:pt>
    <dgm:pt modelId="{42E13516-F4F6-4C01-8144-5970261DE8DA}" type="parTrans" cxnId="{7D8B8135-63EA-43CA-A264-5E5DA70723C6}">
      <dgm:prSet/>
      <dgm:spPr/>
      <dgm:t>
        <a:bodyPr/>
        <a:lstStyle/>
        <a:p>
          <a:endParaRPr lang="en-US"/>
        </a:p>
      </dgm:t>
    </dgm:pt>
    <dgm:pt modelId="{BE84C01D-0154-40B4-A438-45F0574424AC}" type="sibTrans" cxnId="{7D8B8135-63EA-43CA-A264-5E5DA70723C6}">
      <dgm:prSet/>
      <dgm:spPr/>
      <dgm:t>
        <a:bodyPr/>
        <a:lstStyle/>
        <a:p>
          <a:endParaRPr lang="en-US"/>
        </a:p>
      </dgm:t>
    </dgm:pt>
    <dgm:pt modelId="{1BB7FDAA-01D9-4D2E-A7B2-5D82501EAE62}">
      <dgm:prSet/>
      <dgm:spPr/>
      <dgm:t>
        <a:bodyPr/>
        <a:lstStyle/>
        <a:p>
          <a:r>
            <a:rPr lang="en-US" dirty="0" smtClean="0"/>
            <a:t>PC-relative addressing</a:t>
          </a:r>
          <a:endParaRPr lang="en-US" dirty="0"/>
        </a:p>
      </dgm:t>
    </dgm:pt>
    <dgm:pt modelId="{36A8EF5F-A903-4709-959E-46F856D1A92F}" type="parTrans" cxnId="{65D802B0-BE0C-4A7F-92B2-3101907C52BD}">
      <dgm:prSet/>
      <dgm:spPr/>
      <dgm:t>
        <a:bodyPr/>
        <a:lstStyle/>
        <a:p>
          <a:endParaRPr lang="en-US"/>
        </a:p>
      </dgm:t>
    </dgm:pt>
    <dgm:pt modelId="{263401FA-2227-4264-9809-3C537D2661AC}" type="sibTrans" cxnId="{65D802B0-BE0C-4A7F-92B2-3101907C52BD}">
      <dgm:prSet/>
      <dgm:spPr/>
      <dgm:t>
        <a:bodyPr/>
        <a:lstStyle/>
        <a:p>
          <a:endParaRPr lang="en-US"/>
        </a:p>
      </dgm:t>
    </dgm:pt>
    <dgm:pt modelId="{21956B56-25FC-4E66-B6D0-F8F2AB9D7901}">
      <dgm:prSet/>
      <dgm:spPr/>
      <dgm:t>
        <a:bodyPr/>
        <a:lstStyle/>
        <a:p>
          <a:r>
            <a:rPr lang="en-US" dirty="0" err="1" smtClean="0"/>
            <a:t>Pseudodirect</a:t>
          </a:r>
          <a:r>
            <a:rPr lang="en-US" dirty="0" smtClean="0"/>
            <a:t> addressing, </a:t>
          </a:r>
          <a:endParaRPr lang="en-US" dirty="0"/>
        </a:p>
      </dgm:t>
    </dgm:pt>
    <dgm:pt modelId="{2B351E6A-0CE3-4A45-8A66-1614F2303357}" type="parTrans" cxnId="{6D68734A-05A5-43D8-8CC2-C1AD2085B130}">
      <dgm:prSet/>
      <dgm:spPr/>
      <dgm:t>
        <a:bodyPr/>
        <a:lstStyle/>
        <a:p>
          <a:endParaRPr lang="en-US"/>
        </a:p>
      </dgm:t>
    </dgm:pt>
    <dgm:pt modelId="{B49D0F3D-C3FC-43CD-89A7-32EE4CBA8D5B}" type="sibTrans" cxnId="{6D68734A-05A5-43D8-8CC2-C1AD2085B130}">
      <dgm:prSet/>
      <dgm:spPr/>
      <dgm:t>
        <a:bodyPr/>
        <a:lstStyle/>
        <a:p>
          <a:endParaRPr lang="en-US"/>
        </a:p>
      </dgm:t>
    </dgm:pt>
    <dgm:pt modelId="{0C4E2B8D-82EF-498F-9958-4D67EC6C668F}">
      <dgm:prSet phldrT="[Text]"/>
      <dgm:spPr/>
      <dgm:t>
        <a:bodyPr/>
        <a:lstStyle/>
        <a:p>
          <a:r>
            <a:rPr lang="en-US" dirty="0" smtClean="0"/>
            <a:t>where the operand is a constant within the instruction itself</a:t>
          </a:r>
          <a:endParaRPr lang="en-US" dirty="0"/>
        </a:p>
      </dgm:t>
    </dgm:pt>
    <dgm:pt modelId="{188C4D65-B7B1-4899-94C4-64567739DC7F}" type="parTrans" cxnId="{918B6EFD-FD4D-4152-95C7-3A46066BAE9C}">
      <dgm:prSet/>
      <dgm:spPr/>
      <dgm:t>
        <a:bodyPr/>
        <a:lstStyle/>
        <a:p>
          <a:endParaRPr lang="en-US"/>
        </a:p>
      </dgm:t>
    </dgm:pt>
    <dgm:pt modelId="{0303049B-E861-4491-AC3C-B1E624FCCC26}" type="sibTrans" cxnId="{918B6EFD-FD4D-4152-95C7-3A46066BAE9C}">
      <dgm:prSet/>
      <dgm:spPr/>
      <dgm:t>
        <a:bodyPr/>
        <a:lstStyle/>
        <a:p>
          <a:endParaRPr lang="en-US"/>
        </a:p>
      </dgm:t>
    </dgm:pt>
    <dgm:pt modelId="{CC27B4FF-D987-4F99-B224-C25B036786A9}">
      <dgm:prSet/>
      <dgm:spPr/>
      <dgm:t>
        <a:bodyPr/>
        <a:lstStyle/>
        <a:p>
          <a:r>
            <a:rPr lang="en-US" dirty="0" smtClean="0"/>
            <a:t>where the operand is a register</a:t>
          </a:r>
          <a:endParaRPr lang="en-US" dirty="0"/>
        </a:p>
      </dgm:t>
    </dgm:pt>
    <dgm:pt modelId="{C89C72AA-70F9-4861-9258-3F0C824253B5}" type="parTrans" cxnId="{86584F90-BB10-4FE8-9BAB-913FFDEEB0EC}">
      <dgm:prSet/>
      <dgm:spPr/>
      <dgm:t>
        <a:bodyPr/>
        <a:lstStyle/>
        <a:p>
          <a:endParaRPr lang="en-US"/>
        </a:p>
      </dgm:t>
    </dgm:pt>
    <dgm:pt modelId="{725A4C89-D3AF-48DC-8306-8EE62E23846C}" type="sibTrans" cxnId="{86584F90-BB10-4FE8-9BAB-913FFDEEB0EC}">
      <dgm:prSet/>
      <dgm:spPr/>
      <dgm:t>
        <a:bodyPr/>
        <a:lstStyle/>
        <a:p>
          <a:endParaRPr lang="en-US"/>
        </a:p>
      </dgm:t>
    </dgm:pt>
    <dgm:pt modelId="{C66DA8EB-71DC-4D34-8637-43CDCBC2B1FB}">
      <dgm:prSet/>
      <dgm:spPr/>
      <dgm:t>
        <a:bodyPr/>
        <a:lstStyle/>
        <a:p>
          <a:r>
            <a:rPr lang="en-US" dirty="0" smtClean="0"/>
            <a:t>where the operand is at the memory location whose address is the sum of a register and a constant in the instruction</a:t>
          </a:r>
          <a:endParaRPr lang="en-US" dirty="0"/>
        </a:p>
      </dgm:t>
    </dgm:pt>
    <dgm:pt modelId="{7F110EA9-0908-4A43-B61B-D2FAD8ACC185}" type="parTrans" cxnId="{C4C84F47-EF2A-4096-B712-785C7F21786B}">
      <dgm:prSet/>
      <dgm:spPr/>
      <dgm:t>
        <a:bodyPr/>
        <a:lstStyle/>
        <a:p>
          <a:endParaRPr lang="en-US"/>
        </a:p>
      </dgm:t>
    </dgm:pt>
    <dgm:pt modelId="{774B6560-4A3F-43B4-A35D-CC903A61C72A}" type="sibTrans" cxnId="{C4C84F47-EF2A-4096-B712-785C7F21786B}">
      <dgm:prSet/>
      <dgm:spPr/>
      <dgm:t>
        <a:bodyPr/>
        <a:lstStyle/>
        <a:p>
          <a:endParaRPr lang="en-US"/>
        </a:p>
      </dgm:t>
    </dgm:pt>
    <dgm:pt modelId="{ED7950D0-C6AD-4284-9DF1-02F1C658FE0A}">
      <dgm:prSet/>
      <dgm:spPr/>
      <dgm:t>
        <a:bodyPr/>
        <a:lstStyle/>
        <a:p>
          <a:r>
            <a:rPr lang="en-US" dirty="0" smtClean="0"/>
            <a:t>where the branch address is the sum of the PC and a constant in the instruction</a:t>
          </a:r>
          <a:endParaRPr lang="en-US" dirty="0"/>
        </a:p>
      </dgm:t>
    </dgm:pt>
    <dgm:pt modelId="{46F90FF2-080C-4FCC-894C-3C2629B7F863}" type="parTrans" cxnId="{2D2899CD-8ADE-47DC-A0E7-581C1023175B}">
      <dgm:prSet/>
      <dgm:spPr/>
      <dgm:t>
        <a:bodyPr/>
        <a:lstStyle/>
        <a:p>
          <a:endParaRPr lang="en-US"/>
        </a:p>
      </dgm:t>
    </dgm:pt>
    <dgm:pt modelId="{12745CCE-0896-4AC2-9E2F-62FBF2DFDB62}" type="sibTrans" cxnId="{2D2899CD-8ADE-47DC-A0E7-581C1023175B}">
      <dgm:prSet/>
      <dgm:spPr/>
      <dgm:t>
        <a:bodyPr/>
        <a:lstStyle/>
        <a:p>
          <a:endParaRPr lang="en-US"/>
        </a:p>
      </dgm:t>
    </dgm:pt>
    <dgm:pt modelId="{87AACE83-1534-4CC9-9902-95F3321D8952}">
      <dgm:prSet/>
      <dgm:spPr/>
      <dgm:t>
        <a:bodyPr/>
        <a:lstStyle/>
        <a:p>
          <a:r>
            <a:rPr lang="en-US" dirty="0" smtClean="0"/>
            <a:t>where the jump address is the 26 bits of the instruction concatenated with the upper bits of the PC</a:t>
          </a:r>
          <a:endParaRPr lang="en-US" dirty="0"/>
        </a:p>
      </dgm:t>
    </dgm:pt>
    <dgm:pt modelId="{15B248F9-D7E0-463B-A72C-E4523645671F}" type="parTrans" cxnId="{D1C9600B-19BF-49F9-987F-F5E067951ACF}">
      <dgm:prSet/>
      <dgm:spPr/>
      <dgm:t>
        <a:bodyPr/>
        <a:lstStyle/>
        <a:p>
          <a:endParaRPr lang="en-US"/>
        </a:p>
      </dgm:t>
    </dgm:pt>
    <dgm:pt modelId="{58CD7931-85B4-4E2B-8E33-983CB46B3451}" type="sibTrans" cxnId="{D1C9600B-19BF-49F9-987F-F5E067951ACF}">
      <dgm:prSet/>
      <dgm:spPr/>
      <dgm:t>
        <a:bodyPr/>
        <a:lstStyle/>
        <a:p>
          <a:endParaRPr lang="en-US"/>
        </a:p>
      </dgm:t>
    </dgm:pt>
    <dgm:pt modelId="{6075298C-C926-4B1E-A451-3AC8A2276DB4}" type="pres">
      <dgm:prSet presAssocID="{0677138D-CD1F-4BB2-A3FA-02AEA9472E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E56B8B-0115-4EE0-A69B-BB306AF6836F}" type="pres">
      <dgm:prSet presAssocID="{101A37D6-32DD-445C-8B6A-E1F8ED0E9501}" presName="linNode" presStyleCnt="0"/>
      <dgm:spPr/>
    </dgm:pt>
    <dgm:pt modelId="{7692397E-C533-4530-AD8C-F92168B9ECB6}" type="pres">
      <dgm:prSet presAssocID="{101A37D6-32DD-445C-8B6A-E1F8ED0E9501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7E6C8-9CC6-4127-9769-1655557F75BC}" type="pres">
      <dgm:prSet presAssocID="{101A37D6-32DD-445C-8B6A-E1F8ED0E9501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9C0C9-AB50-4812-8025-DBC0D69E55F5}" type="pres">
      <dgm:prSet presAssocID="{FFA3B431-C16D-43A5-BF97-43416DF9210F}" presName="sp" presStyleCnt="0"/>
      <dgm:spPr/>
    </dgm:pt>
    <dgm:pt modelId="{8A6D7284-0606-4348-9783-F1230BF44389}" type="pres">
      <dgm:prSet presAssocID="{0EB4AAE4-9044-4C1A-B17A-0DB0B3C7E961}" presName="linNode" presStyleCnt="0"/>
      <dgm:spPr/>
    </dgm:pt>
    <dgm:pt modelId="{7F00CBF4-0794-4924-8024-8D7C3A3109FB}" type="pres">
      <dgm:prSet presAssocID="{0EB4AAE4-9044-4C1A-B17A-0DB0B3C7E961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A9B14-4FAD-44FF-A3BC-AD0D269CCD21}" type="pres">
      <dgm:prSet presAssocID="{0EB4AAE4-9044-4C1A-B17A-0DB0B3C7E961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06C7B5-D209-403E-B617-6ABB924499E7}" type="pres">
      <dgm:prSet presAssocID="{DFEAF2CC-2253-4775-A7D9-3E1C43B9059A}" presName="sp" presStyleCnt="0"/>
      <dgm:spPr/>
    </dgm:pt>
    <dgm:pt modelId="{FD02CD3E-197E-4FD6-B568-341C6A153BDD}" type="pres">
      <dgm:prSet presAssocID="{0DA0567B-5052-4600-80C0-3A2D420A52AD}" presName="linNode" presStyleCnt="0"/>
      <dgm:spPr/>
    </dgm:pt>
    <dgm:pt modelId="{A5D1CD5D-6138-45D5-B3CB-74BEBC7C50E5}" type="pres">
      <dgm:prSet presAssocID="{0DA0567B-5052-4600-80C0-3A2D420A52AD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F97DA-6205-489A-8CBD-38EFD31A00A0}" type="pres">
      <dgm:prSet presAssocID="{0DA0567B-5052-4600-80C0-3A2D420A52AD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CFBEC-C24E-4C04-BC43-0F3E4C14AECC}" type="pres">
      <dgm:prSet presAssocID="{BE84C01D-0154-40B4-A438-45F0574424AC}" presName="sp" presStyleCnt="0"/>
      <dgm:spPr/>
    </dgm:pt>
    <dgm:pt modelId="{3215B034-B1C1-464A-AC84-40337BF9AB5A}" type="pres">
      <dgm:prSet presAssocID="{1BB7FDAA-01D9-4D2E-A7B2-5D82501EAE62}" presName="linNode" presStyleCnt="0"/>
      <dgm:spPr/>
    </dgm:pt>
    <dgm:pt modelId="{CA85A30E-9F37-43B9-85F6-8A8077A099B9}" type="pres">
      <dgm:prSet presAssocID="{1BB7FDAA-01D9-4D2E-A7B2-5D82501EAE62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C1831-0FF5-48CF-81D2-A2B22BF134E6}" type="pres">
      <dgm:prSet presAssocID="{1BB7FDAA-01D9-4D2E-A7B2-5D82501EAE62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22D7A-1029-45AB-8622-C2963406EA6F}" type="pres">
      <dgm:prSet presAssocID="{263401FA-2227-4264-9809-3C537D2661AC}" presName="sp" presStyleCnt="0"/>
      <dgm:spPr/>
    </dgm:pt>
    <dgm:pt modelId="{43EC371D-FF46-4F9B-B529-98B6AFEA4C50}" type="pres">
      <dgm:prSet presAssocID="{21956B56-25FC-4E66-B6D0-F8F2AB9D7901}" presName="linNode" presStyleCnt="0"/>
      <dgm:spPr/>
    </dgm:pt>
    <dgm:pt modelId="{D4334B0C-42E4-401C-A136-E3AA3B045BD6}" type="pres">
      <dgm:prSet presAssocID="{21956B56-25FC-4E66-B6D0-F8F2AB9D7901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57A18-7ADA-40B8-9516-F294D62FCE51}" type="pres">
      <dgm:prSet presAssocID="{21956B56-25FC-4E66-B6D0-F8F2AB9D7901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2899CD-8ADE-47DC-A0E7-581C1023175B}" srcId="{1BB7FDAA-01D9-4D2E-A7B2-5D82501EAE62}" destId="{ED7950D0-C6AD-4284-9DF1-02F1C658FE0A}" srcOrd="0" destOrd="0" parTransId="{46F90FF2-080C-4FCC-894C-3C2629B7F863}" sibTransId="{12745CCE-0896-4AC2-9E2F-62FBF2DFDB62}"/>
    <dgm:cxn modelId="{FCBA0249-3C07-42C4-AC44-32ACC66B65B4}" type="presOf" srcId="{87AACE83-1534-4CC9-9902-95F3321D8952}" destId="{4CC57A18-7ADA-40B8-9516-F294D62FCE51}" srcOrd="0" destOrd="0" presId="urn:microsoft.com/office/officeart/2005/8/layout/vList5"/>
    <dgm:cxn modelId="{C0D3D688-4AD7-44A3-BA62-DB78B33C4191}" type="presOf" srcId="{0DA0567B-5052-4600-80C0-3A2D420A52AD}" destId="{A5D1CD5D-6138-45D5-B3CB-74BEBC7C50E5}" srcOrd="0" destOrd="0" presId="urn:microsoft.com/office/officeart/2005/8/layout/vList5"/>
    <dgm:cxn modelId="{C4C84F47-EF2A-4096-B712-785C7F21786B}" srcId="{0DA0567B-5052-4600-80C0-3A2D420A52AD}" destId="{C66DA8EB-71DC-4D34-8637-43CDCBC2B1FB}" srcOrd="0" destOrd="0" parTransId="{7F110EA9-0908-4A43-B61B-D2FAD8ACC185}" sibTransId="{774B6560-4A3F-43B4-A35D-CC903A61C72A}"/>
    <dgm:cxn modelId="{4507DB6C-8A81-4EB9-9F6D-6CA8F654104B}" type="presOf" srcId="{1BB7FDAA-01D9-4D2E-A7B2-5D82501EAE62}" destId="{CA85A30E-9F37-43B9-85F6-8A8077A099B9}" srcOrd="0" destOrd="0" presId="urn:microsoft.com/office/officeart/2005/8/layout/vList5"/>
    <dgm:cxn modelId="{BBBE751F-98FC-469A-9F07-C3BE0E742A4F}" type="presOf" srcId="{ED7950D0-C6AD-4284-9DF1-02F1C658FE0A}" destId="{29BC1831-0FF5-48CF-81D2-A2B22BF134E6}" srcOrd="0" destOrd="0" presId="urn:microsoft.com/office/officeart/2005/8/layout/vList5"/>
    <dgm:cxn modelId="{AFA3F85C-6823-40FA-B277-3E73D19A0A6C}" type="presOf" srcId="{0EB4AAE4-9044-4C1A-B17A-0DB0B3C7E961}" destId="{7F00CBF4-0794-4924-8024-8D7C3A3109FB}" srcOrd="0" destOrd="0" presId="urn:microsoft.com/office/officeart/2005/8/layout/vList5"/>
    <dgm:cxn modelId="{6BC755F2-FE24-419F-BD2B-47C948B8C2AC}" type="presOf" srcId="{C66DA8EB-71DC-4D34-8637-43CDCBC2B1FB}" destId="{6B8F97DA-6205-489A-8CBD-38EFD31A00A0}" srcOrd="0" destOrd="0" presId="urn:microsoft.com/office/officeart/2005/8/layout/vList5"/>
    <dgm:cxn modelId="{65D802B0-BE0C-4A7F-92B2-3101907C52BD}" srcId="{0677138D-CD1F-4BB2-A3FA-02AEA9472EFB}" destId="{1BB7FDAA-01D9-4D2E-A7B2-5D82501EAE62}" srcOrd="3" destOrd="0" parTransId="{36A8EF5F-A903-4709-959E-46F856D1A92F}" sibTransId="{263401FA-2227-4264-9809-3C537D2661AC}"/>
    <dgm:cxn modelId="{3720CF36-AD4A-4542-AA8B-068B6CE123D2}" type="presOf" srcId="{0677138D-CD1F-4BB2-A3FA-02AEA9472EFB}" destId="{6075298C-C926-4B1E-A451-3AC8A2276DB4}" srcOrd="0" destOrd="0" presId="urn:microsoft.com/office/officeart/2005/8/layout/vList5"/>
    <dgm:cxn modelId="{D1C9600B-19BF-49F9-987F-F5E067951ACF}" srcId="{21956B56-25FC-4E66-B6D0-F8F2AB9D7901}" destId="{87AACE83-1534-4CC9-9902-95F3321D8952}" srcOrd="0" destOrd="0" parTransId="{15B248F9-D7E0-463B-A72C-E4523645671F}" sibTransId="{58CD7931-85B4-4E2B-8E33-983CB46B3451}"/>
    <dgm:cxn modelId="{38F1E332-8E9A-4793-9935-914D1519C598}" type="presOf" srcId="{101A37D6-32DD-445C-8B6A-E1F8ED0E9501}" destId="{7692397E-C533-4530-AD8C-F92168B9ECB6}" srcOrd="0" destOrd="0" presId="urn:microsoft.com/office/officeart/2005/8/layout/vList5"/>
    <dgm:cxn modelId="{4BE1AB9A-8901-4C42-9FA1-45DA7AEBBF38}" srcId="{0677138D-CD1F-4BB2-A3FA-02AEA9472EFB}" destId="{0EB4AAE4-9044-4C1A-B17A-0DB0B3C7E961}" srcOrd="1" destOrd="0" parTransId="{5488B106-F0F6-44DA-9E53-7184BF5125A5}" sibTransId="{DFEAF2CC-2253-4775-A7D9-3E1C43B9059A}"/>
    <dgm:cxn modelId="{918B6EFD-FD4D-4152-95C7-3A46066BAE9C}" srcId="{101A37D6-32DD-445C-8B6A-E1F8ED0E9501}" destId="{0C4E2B8D-82EF-498F-9958-4D67EC6C668F}" srcOrd="0" destOrd="0" parTransId="{188C4D65-B7B1-4899-94C4-64567739DC7F}" sibTransId="{0303049B-E861-4491-AC3C-B1E624FCCC26}"/>
    <dgm:cxn modelId="{8F23B89D-59E2-4FB1-84EA-1B90A0D2553E}" type="presOf" srcId="{21956B56-25FC-4E66-B6D0-F8F2AB9D7901}" destId="{D4334B0C-42E4-401C-A136-E3AA3B045BD6}" srcOrd="0" destOrd="0" presId="urn:microsoft.com/office/officeart/2005/8/layout/vList5"/>
    <dgm:cxn modelId="{6D68734A-05A5-43D8-8CC2-C1AD2085B130}" srcId="{0677138D-CD1F-4BB2-A3FA-02AEA9472EFB}" destId="{21956B56-25FC-4E66-B6D0-F8F2AB9D7901}" srcOrd="4" destOrd="0" parTransId="{2B351E6A-0CE3-4A45-8A66-1614F2303357}" sibTransId="{B49D0F3D-C3FC-43CD-89A7-32EE4CBA8D5B}"/>
    <dgm:cxn modelId="{371ED8B8-B4DF-45C1-AC91-4F55170F694F}" type="presOf" srcId="{CC27B4FF-D987-4F99-B224-C25B036786A9}" destId="{4FFA9B14-4FAD-44FF-A3BC-AD0D269CCD21}" srcOrd="0" destOrd="0" presId="urn:microsoft.com/office/officeart/2005/8/layout/vList5"/>
    <dgm:cxn modelId="{0C50B2AA-E4F9-4C2F-A3E3-277389F59861}" type="presOf" srcId="{0C4E2B8D-82EF-498F-9958-4D67EC6C668F}" destId="{F827E6C8-9CC6-4127-9769-1655557F75BC}" srcOrd="0" destOrd="0" presId="urn:microsoft.com/office/officeart/2005/8/layout/vList5"/>
    <dgm:cxn modelId="{F903C733-A0B5-48EF-8E17-CCB207973F33}" srcId="{0677138D-CD1F-4BB2-A3FA-02AEA9472EFB}" destId="{101A37D6-32DD-445C-8B6A-E1F8ED0E9501}" srcOrd="0" destOrd="0" parTransId="{1D476536-DBAC-425C-9EC7-BDC01A36DD00}" sibTransId="{FFA3B431-C16D-43A5-BF97-43416DF9210F}"/>
    <dgm:cxn modelId="{7D8B8135-63EA-43CA-A264-5E5DA70723C6}" srcId="{0677138D-CD1F-4BB2-A3FA-02AEA9472EFB}" destId="{0DA0567B-5052-4600-80C0-3A2D420A52AD}" srcOrd="2" destOrd="0" parTransId="{42E13516-F4F6-4C01-8144-5970261DE8DA}" sibTransId="{BE84C01D-0154-40B4-A438-45F0574424AC}"/>
    <dgm:cxn modelId="{86584F90-BB10-4FE8-9BAB-913FFDEEB0EC}" srcId="{0EB4AAE4-9044-4C1A-B17A-0DB0B3C7E961}" destId="{CC27B4FF-D987-4F99-B224-C25B036786A9}" srcOrd="0" destOrd="0" parTransId="{C89C72AA-70F9-4861-9258-3F0C824253B5}" sibTransId="{725A4C89-D3AF-48DC-8306-8EE62E23846C}"/>
    <dgm:cxn modelId="{2D5F2EC3-B2C2-4ACB-985D-BD7D1F88B0C4}" type="presParOf" srcId="{6075298C-C926-4B1E-A451-3AC8A2276DB4}" destId="{B1E56B8B-0115-4EE0-A69B-BB306AF6836F}" srcOrd="0" destOrd="0" presId="urn:microsoft.com/office/officeart/2005/8/layout/vList5"/>
    <dgm:cxn modelId="{341BC3F4-E461-41C5-810A-E6CB8D07EEC9}" type="presParOf" srcId="{B1E56B8B-0115-4EE0-A69B-BB306AF6836F}" destId="{7692397E-C533-4530-AD8C-F92168B9ECB6}" srcOrd="0" destOrd="0" presId="urn:microsoft.com/office/officeart/2005/8/layout/vList5"/>
    <dgm:cxn modelId="{AA1EB68D-F570-4517-90D5-6901E40C8C3B}" type="presParOf" srcId="{B1E56B8B-0115-4EE0-A69B-BB306AF6836F}" destId="{F827E6C8-9CC6-4127-9769-1655557F75BC}" srcOrd="1" destOrd="0" presId="urn:microsoft.com/office/officeart/2005/8/layout/vList5"/>
    <dgm:cxn modelId="{46E44045-84F9-41E0-A055-CF5483362B5A}" type="presParOf" srcId="{6075298C-C926-4B1E-A451-3AC8A2276DB4}" destId="{3DA9C0C9-AB50-4812-8025-DBC0D69E55F5}" srcOrd="1" destOrd="0" presId="urn:microsoft.com/office/officeart/2005/8/layout/vList5"/>
    <dgm:cxn modelId="{FA2A4304-AB10-433A-AB4E-29A35F8E575C}" type="presParOf" srcId="{6075298C-C926-4B1E-A451-3AC8A2276DB4}" destId="{8A6D7284-0606-4348-9783-F1230BF44389}" srcOrd="2" destOrd="0" presId="urn:microsoft.com/office/officeart/2005/8/layout/vList5"/>
    <dgm:cxn modelId="{EB8E2C38-51A8-478D-AD4E-5ADF9F712510}" type="presParOf" srcId="{8A6D7284-0606-4348-9783-F1230BF44389}" destId="{7F00CBF4-0794-4924-8024-8D7C3A3109FB}" srcOrd="0" destOrd="0" presId="urn:microsoft.com/office/officeart/2005/8/layout/vList5"/>
    <dgm:cxn modelId="{40C45131-42D8-4FFD-A6F4-842E5DF2C21B}" type="presParOf" srcId="{8A6D7284-0606-4348-9783-F1230BF44389}" destId="{4FFA9B14-4FAD-44FF-A3BC-AD0D269CCD21}" srcOrd="1" destOrd="0" presId="urn:microsoft.com/office/officeart/2005/8/layout/vList5"/>
    <dgm:cxn modelId="{87B94F85-FE69-477E-BE35-E1E9791A573C}" type="presParOf" srcId="{6075298C-C926-4B1E-A451-3AC8A2276DB4}" destId="{0F06C7B5-D209-403E-B617-6ABB924499E7}" srcOrd="3" destOrd="0" presId="urn:microsoft.com/office/officeart/2005/8/layout/vList5"/>
    <dgm:cxn modelId="{E8567572-DD1B-4A01-A12D-F6B3AB6CD9E5}" type="presParOf" srcId="{6075298C-C926-4B1E-A451-3AC8A2276DB4}" destId="{FD02CD3E-197E-4FD6-B568-341C6A153BDD}" srcOrd="4" destOrd="0" presId="urn:microsoft.com/office/officeart/2005/8/layout/vList5"/>
    <dgm:cxn modelId="{FEAC9006-A46E-4ABC-A64D-CA39F9435F49}" type="presParOf" srcId="{FD02CD3E-197E-4FD6-B568-341C6A153BDD}" destId="{A5D1CD5D-6138-45D5-B3CB-74BEBC7C50E5}" srcOrd="0" destOrd="0" presId="urn:microsoft.com/office/officeart/2005/8/layout/vList5"/>
    <dgm:cxn modelId="{CB4876AF-BBBF-43AA-97B8-E76211A2D69B}" type="presParOf" srcId="{FD02CD3E-197E-4FD6-B568-341C6A153BDD}" destId="{6B8F97DA-6205-489A-8CBD-38EFD31A00A0}" srcOrd="1" destOrd="0" presId="urn:microsoft.com/office/officeart/2005/8/layout/vList5"/>
    <dgm:cxn modelId="{D7CE4538-586F-496C-85DE-75895BDDEC99}" type="presParOf" srcId="{6075298C-C926-4B1E-A451-3AC8A2276DB4}" destId="{393CFBEC-C24E-4C04-BC43-0F3E4C14AECC}" srcOrd="5" destOrd="0" presId="urn:microsoft.com/office/officeart/2005/8/layout/vList5"/>
    <dgm:cxn modelId="{01C86861-C0C4-4781-BA35-C70238F5F167}" type="presParOf" srcId="{6075298C-C926-4B1E-A451-3AC8A2276DB4}" destId="{3215B034-B1C1-464A-AC84-40337BF9AB5A}" srcOrd="6" destOrd="0" presId="urn:microsoft.com/office/officeart/2005/8/layout/vList5"/>
    <dgm:cxn modelId="{B49C0CE0-B1E3-44F2-8930-35AD34C3813C}" type="presParOf" srcId="{3215B034-B1C1-464A-AC84-40337BF9AB5A}" destId="{CA85A30E-9F37-43B9-85F6-8A8077A099B9}" srcOrd="0" destOrd="0" presId="urn:microsoft.com/office/officeart/2005/8/layout/vList5"/>
    <dgm:cxn modelId="{44C8D053-1DD7-49D7-AFC2-71449CF0309B}" type="presParOf" srcId="{3215B034-B1C1-464A-AC84-40337BF9AB5A}" destId="{29BC1831-0FF5-48CF-81D2-A2B22BF134E6}" srcOrd="1" destOrd="0" presId="urn:microsoft.com/office/officeart/2005/8/layout/vList5"/>
    <dgm:cxn modelId="{FEFD3ED3-2A9C-431D-9C11-D878CFA4E2E9}" type="presParOf" srcId="{6075298C-C926-4B1E-A451-3AC8A2276DB4}" destId="{C5322D7A-1029-45AB-8622-C2963406EA6F}" srcOrd="7" destOrd="0" presId="urn:microsoft.com/office/officeart/2005/8/layout/vList5"/>
    <dgm:cxn modelId="{0C2EFB5A-A867-4A00-AFE8-B1E7F75889AF}" type="presParOf" srcId="{6075298C-C926-4B1E-A451-3AC8A2276DB4}" destId="{43EC371D-FF46-4F9B-B529-98B6AFEA4C50}" srcOrd="8" destOrd="0" presId="urn:microsoft.com/office/officeart/2005/8/layout/vList5"/>
    <dgm:cxn modelId="{432030D6-728C-483B-9111-517F3AAE1CBB}" type="presParOf" srcId="{43EC371D-FF46-4F9B-B529-98B6AFEA4C50}" destId="{D4334B0C-42E4-401C-A136-E3AA3B045BD6}" srcOrd="0" destOrd="0" presId="urn:microsoft.com/office/officeart/2005/8/layout/vList5"/>
    <dgm:cxn modelId="{0B4B9759-094D-44F8-81C9-BB01C2E59F38}" type="presParOf" srcId="{43EC371D-FF46-4F9B-B529-98B6AFEA4C50}" destId="{4CC57A18-7ADA-40B8-9516-F294D62FCE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055EE8-2BCE-465F-ABC8-7A0243308582}" type="doc">
      <dgm:prSet loTypeId="urn:microsoft.com/office/officeart/2005/8/layout/vList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344208-0291-4ECF-B7DA-9F1ACA525937}">
      <dgm:prSet phldrT="[Text]"/>
      <dgm:spPr/>
      <dgm:t>
        <a:bodyPr/>
        <a:lstStyle/>
        <a:p>
          <a:r>
            <a:rPr lang="en-US" smtClean="0"/>
            <a:t>Simplicity favors regularity</a:t>
          </a:r>
          <a:endParaRPr lang="en-US" dirty="0"/>
        </a:p>
      </dgm:t>
    </dgm:pt>
    <dgm:pt modelId="{E9657FBB-3B35-4140-AB17-C7D2E5A5B523}" type="parTrans" cxnId="{14DB7D63-1C72-4FA3-A08F-9E46C6390899}">
      <dgm:prSet/>
      <dgm:spPr/>
      <dgm:t>
        <a:bodyPr/>
        <a:lstStyle/>
        <a:p>
          <a:endParaRPr lang="en-US"/>
        </a:p>
      </dgm:t>
    </dgm:pt>
    <dgm:pt modelId="{12190FE4-752E-4F00-BBA6-14E884D1B2AA}" type="sibTrans" cxnId="{14DB7D63-1C72-4FA3-A08F-9E46C6390899}">
      <dgm:prSet/>
      <dgm:spPr/>
      <dgm:t>
        <a:bodyPr/>
        <a:lstStyle/>
        <a:p>
          <a:endParaRPr lang="en-US"/>
        </a:p>
      </dgm:t>
    </dgm:pt>
    <dgm:pt modelId="{268CA68F-17C3-4E22-B1FB-3FA371145DB6}">
      <dgm:prSet/>
      <dgm:spPr/>
      <dgm:t>
        <a:bodyPr/>
        <a:lstStyle/>
        <a:p>
          <a:r>
            <a:rPr lang="en-US" smtClean="0"/>
            <a:t>Fixed size instructions, 3 register operands in every arithmetic operation, keeping the register fields at the same place in every instruction format</a:t>
          </a:r>
          <a:endParaRPr lang="en-US" dirty="0" smtClean="0"/>
        </a:p>
      </dgm:t>
    </dgm:pt>
    <dgm:pt modelId="{ED5CCA0B-CDB0-4A04-A66E-C411EFD45D0C}" type="parTrans" cxnId="{782DA634-C8A0-4089-B215-C11B2EFB402B}">
      <dgm:prSet/>
      <dgm:spPr/>
      <dgm:t>
        <a:bodyPr/>
        <a:lstStyle/>
        <a:p>
          <a:endParaRPr lang="en-US"/>
        </a:p>
      </dgm:t>
    </dgm:pt>
    <dgm:pt modelId="{437EB707-3E41-4B80-BD04-040C05139C3F}" type="sibTrans" cxnId="{782DA634-C8A0-4089-B215-C11B2EFB402B}">
      <dgm:prSet/>
      <dgm:spPr/>
      <dgm:t>
        <a:bodyPr/>
        <a:lstStyle/>
        <a:p>
          <a:endParaRPr lang="en-US"/>
        </a:p>
      </dgm:t>
    </dgm:pt>
    <dgm:pt modelId="{D21F0CBC-3441-4510-B82D-CDD02065D79E}">
      <dgm:prSet/>
      <dgm:spPr/>
      <dgm:t>
        <a:bodyPr/>
        <a:lstStyle/>
        <a:p>
          <a:r>
            <a:rPr lang="en-US" smtClean="0"/>
            <a:t>Smaller is faster</a:t>
          </a:r>
          <a:endParaRPr lang="en-US" dirty="0"/>
        </a:p>
      </dgm:t>
    </dgm:pt>
    <dgm:pt modelId="{E0944DB0-7B21-40A9-B9D2-5B2CD200B2BF}" type="parTrans" cxnId="{62A0F2AF-57F1-4B60-A7F9-4F246EEB31D3}">
      <dgm:prSet/>
      <dgm:spPr/>
      <dgm:t>
        <a:bodyPr/>
        <a:lstStyle/>
        <a:p>
          <a:endParaRPr lang="en-US"/>
        </a:p>
      </dgm:t>
    </dgm:pt>
    <dgm:pt modelId="{CEB815D0-20A2-4BC3-B083-A78F37780A15}" type="sibTrans" cxnId="{62A0F2AF-57F1-4B60-A7F9-4F246EEB31D3}">
      <dgm:prSet/>
      <dgm:spPr/>
      <dgm:t>
        <a:bodyPr/>
        <a:lstStyle/>
        <a:p>
          <a:endParaRPr lang="en-US"/>
        </a:p>
      </dgm:t>
    </dgm:pt>
    <dgm:pt modelId="{80A1C96C-361C-490A-96B4-B81AE0D307CA}">
      <dgm:prSet/>
      <dgm:spPr/>
      <dgm:t>
        <a:bodyPr/>
        <a:lstStyle/>
        <a:p>
          <a:r>
            <a:rPr lang="en-US" smtClean="0"/>
            <a:t>MIPS has 32 32-bit registers,$v0,...$v31, a very large number would increase the clock cycle time.</a:t>
          </a:r>
          <a:endParaRPr lang="en-US" dirty="0"/>
        </a:p>
      </dgm:t>
    </dgm:pt>
    <dgm:pt modelId="{720B0C05-F24D-4154-9186-8DD3B7BDB0AB}" type="parTrans" cxnId="{1C650381-7E9C-404B-ACA9-EBBD8F7846A1}">
      <dgm:prSet/>
      <dgm:spPr/>
      <dgm:t>
        <a:bodyPr/>
        <a:lstStyle/>
        <a:p>
          <a:endParaRPr lang="en-US"/>
        </a:p>
      </dgm:t>
    </dgm:pt>
    <dgm:pt modelId="{EA792F88-35A1-4AC4-8C1E-8D818AD45A86}" type="sibTrans" cxnId="{1C650381-7E9C-404B-ACA9-EBBD8F7846A1}">
      <dgm:prSet/>
      <dgm:spPr/>
      <dgm:t>
        <a:bodyPr/>
        <a:lstStyle/>
        <a:p>
          <a:endParaRPr lang="en-US"/>
        </a:p>
      </dgm:t>
    </dgm:pt>
    <dgm:pt modelId="{B01803DC-1DD6-4042-B2F3-E0FF3FF5086A}">
      <dgm:prSet/>
      <dgm:spPr/>
      <dgm:t>
        <a:bodyPr/>
        <a:lstStyle/>
        <a:p>
          <a:r>
            <a:rPr lang="en-US" smtClean="0"/>
            <a:t>Good design demands compromise.</a:t>
          </a:r>
          <a:endParaRPr lang="en-US" dirty="0"/>
        </a:p>
      </dgm:t>
    </dgm:pt>
    <dgm:pt modelId="{03897F40-CEC3-43F1-86F1-22291BC0368F}" type="parTrans" cxnId="{2C651944-A619-4CF0-BAD2-8795B4899001}">
      <dgm:prSet/>
      <dgm:spPr/>
      <dgm:t>
        <a:bodyPr/>
        <a:lstStyle/>
        <a:p>
          <a:endParaRPr lang="en-US"/>
        </a:p>
      </dgm:t>
    </dgm:pt>
    <dgm:pt modelId="{E655EBB9-5E46-41A1-A001-B89F8D050DC7}" type="sibTrans" cxnId="{2C651944-A619-4CF0-BAD2-8795B4899001}">
      <dgm:prSet/>
      <dgm:spPr/>
      <dgm:t>
        <a:bodyPr/>
        <a:lstStyle/>
        <a:p>
          <a:endParaRPr lang="en-US"/>
        </a:p>
      </dgm:t>
    </dgm:pt>
    <dgm:pt modelId="{146322EF-5982-4778-9F24-EF42BC07AB19}">
      <dgm:prSet/>
      <dgm:spPr/>
      <dgm:t>
        <a:bodyPr/>
        <a:lstStyle/>
        <a:p>
          <a:r>
            <a:rPr lang="en-US" smtClean="0"/>
            <a:t>The compromise represented by the MIPS design, was to make all the instructions the same length, thereby requiring different instruction formats.</a:t>
          </a:r>
          <a:endParaRPr lang="en-US" dirty="0"/>
        </a:p>
      </dgm:t>
    </dgm:pt>
    <dgm:pt modelId="{D73C669C-AE1F-4182-8575-649FEE237971}" type="parTrans" cxnId="{0B6B2CA6-B0B1-4AE8-883B-E209C40C5624}">
      <dgm:prSet/>
      <dgm:spPr/>
      <dgm:t>
        <a:bodyPr/>
        <a:lstStyle/>
        <a:p>
          <a:endParaRPr lang="en-US"/>
        </a:p>
      </dgm:t>
    </dgm:pt>
    <dgm:pt modelId="{47B44B97-D352-4D05-BF4C-A89CC152BD6C}" type="sibTrans" cxnId="{0B6B2CA6-B0B1-4AE8-883B-E209C40C5624}">
      <dgm:prSet/>
      <dgm:spPr/>
      <dgm:t>
        <a:bodyPr/>
        <a:lstStyle/>
        <a:p>
          <a:endParaRPr lang="en-US"/>
        </a:p>
      </dgm:t>
    </dgm:pt>
    <dgm:pt modelId="{FF6547AF-B3E9-414C-BFCE-09FEFF03C647}">
      <dgm:prSet/>
      <dgm:spPr/>
      <dgm:t>
        <a:bodyPr/>
        <a:lstStyle/>
        <a:p>
          <a:r>
            <a:rPr lang="en-US" smtClean="0"/>
            <a:t>Make the common case fast.</a:t>
          </a:r>
          <a:endParaRPr lang="en-US" dirty="0"/>
        </a:p>
      </dgm:t>
    </dgm:pt>
    <dgm:pt modelId="{249F5634-F100-4016-9B57-9F8D6D6A1715}" type="parTrans" cxnId="{AAD65C1C-4440-4D74-9EA7-65BD4DFE1C53}">
      <dgm:prSet/>
      <dgm:spPr/>
      <dgm:t>
        <a:bodyPr/>
        <a:lstStyle/>
        <a:p>
          <a:endParaRPr lang="en-US"/>
        </a:p>
      </dgm:t>
    </dgm:pt>
    <dgm:pt modelId="{1F0FF90A-A507-4BEC-92DF-2AD5C0AAFCFD}" type="sibTrans" cxnId="{AAD65C1C-4440-4D74-9EA7-65BD4DFE1C53}">
      <dgm:prSet/>
      <dgm:spPr/>
      <dgm:t>
        <a:bodyPr/>
        <a:lstStyle/>
        <a:p>
          <a:endParaRPr lang="en-US"/>
        </a:p>
      </dgm:t>
    </dgm:pt>
    <dgm:pt modelId="{17AB0168-2C8F-4C3A-923E-127E18DC021D}">
      <dgm:prSet/>
      <dgm:spPr/>
      <dgm:t>
        <a:bodyPr/>
        <a:lstStyle/>
        <a:p>
          <a:r>
            <a:rPr lang="en-US" smtClean="0"/>
            <a:t>The MIPS instruction set addresses this principal by making constants part of arithmetic instructions. Furthermore, by loading small constants into the upper 16-bits of a register.</a:t>
          </a:r>
          <a:endParaRPr lang="en-US" dirty="0"/>
        </a:p>
      </dgm:t>
    </dgm:pt>
    <dgm:pt modelId="{21246BAB-9BE5-4AF5-866A-04E6C7522F98}" type="parTrans" cxnId="{09CCEE36-231E-4F6D-87C6-80B511A3C64F}">
      <dgm:prSet/>
      <dgm:spPr/>
      <dgm:t>
        <a:bodyPr/>
        <a:lstStyle/>
        <a:p>
          <a:endParaRPr lang="en-US"/>
        </a:p>
      </dgm:t>
    </dgm:pt>
    <dgm:pt modelId="{632DF520-96C1-4FD4-8DEC-79C14B4DE195}" type="sibTrans" cxnId="{09CCEE36-231E-4F6D-87C6-80B511A3C64F}">
      <dgm:prSet/>
      <dgm:spPr/>
      <dgm:t>
        <a:bodyPr/>
        <a:lstStyle/>
        <a:p>
          <a:endParaRPr lang="en-US"/>
        </a:p>
      </dgm:t>
    </dgm:pt>
    <dgm:pt modelId="{4285323D-F779-4968-903A-48534CB1BD27}" type="pres">
      <dgm:prSet presAssocID="{BE055EE8-2BCE-465F-ABC8-7A024330858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42A630-CAA6-4AF4-BDDA-74B017EF7233}" type="pres">
      <dgm:prSet presAssocID="{C2344208-0291-4ECF-B7DA-9F1ACA52593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F5CB8-CF53-4BFE-AE4C-3ADAE42FE8C0}" type="pres">
      <dgm:prSet presAssocID="{C2344208-0291-4ECF-B7DA-9F1ACA525937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31C9E-B7E1-48DF-A1BE-31469FFBE006}" type="pres">
      <dgm:prSet presAssocID="{D21F0CBC-3441-4510-B82D-CDD02065D79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AACF8-20C7-4C82-96AA-157519C95281}" type="pres">
      <dgm:prSet presAssocID="{D21F0CBC-3441-4510-B82D-CDD02065D79E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2FF55-D3DF-4921-AC16-343741DB2C7D}" type="pres">
      <dgm:prSet presAssocID="{B01803DC-1DD6-4042-B2F3-E0FF3FF5086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1EAB7-2250-4A39-8001-E606608F0E92}" type="pres">
      <dgm:prSet presAssocID="{B01803DC-1DD6-4042-B2F3-E0FF3FF5086A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9337E-0291-42A5-8C63-40C0A3A658BB}" type="pres">
      <dgm:prSet presAssocID="{FF6547AF-B3E9-414C-BFCE-09FEFF03C64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22DB7-1639-4FB3-B140-E7C9EB764DC0}" type="pres">
      <dgm:prSet presAssocID="{FF6547AF-B3E9-414C-BFCE-09FEFF03C647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2DA634-C8A0-4089-B215-C11B2EFB402B}" srcId="{C2344208-0291-4ECF-B7DA-9F1ACA525937}" destId="{268CA68F-17C3-4E22-B1FB-3FA371145DB6}" srcOrd="0" destOrd="0" parTransId="{ED5CCA0B-CDB0-4A04-A66E-C411EFD45D0C}" sibTransId="{437EB707-3E41-4B80-BD04-040C05139C3F}"/>
    <dgm:cxn modelId="{6523EF4C-8F9C-4A9D-BF38-CF41624949B2}" type="presOf" srcId="{268CA68F-17C3-4E22-B1FB-3FA371145DB6}" destId="{697F5CB8-CF53-4BFE-AE4C-3ADAE42FE8C0}" srcOrd="0" destOrd="0" presId="urn:microsoft.com/office/officeart/2005/8/layout/vList2"/>
    <dgm:cxn modelId="{1C650381-7E9C-404B-ACA9-EBBD8F7846A1}" srcId="{D21F0CBC-3441-4510-B82D-CDD02065D79E}" destId="{80A1C96C-361C-490A-96B4-B81AE0D307CA}" srcOrd="0" destOrd="0" parTransId="{720B0C05-F24D-4154-9186-8DD3B7BDB0AB}" sibTransId="{EA792F88-35A1-4AC4-8C1E-8D818AD45A86}"/>
    <dgm:cxn modelId="{2C651944-A619-4CF0-BAD2-8795B4899001}" srcId="{BE055EE8-2BCE-465F-ABC8-7A0243308582}" destId="{B01803DC-1DD6-4042-B2F3-E0FF3FF5086A}" srcOrd="2" destOrd="0" parTransId="{03897F40-CEC3-43F1-86F1-22291BC0368F}" sibTransId="{E655EBB9-5E46-41A1-A001-B89F8D050DC7}"/>
    <dgm:cxn modelId="{14DB7D63-1C72-4FA3-A08F-9E46C6390899}" srcId="{BE055EE8-2BCE-465F-ABC8-7A0243308582}" destId="{C2344208-0291-4ECF-B7DA-9F1ACA525937}" srcOrd="0" destOrd="0" parTransId="{E9657FBB-3B35-4140-AB17-C7D2E5A5B523}" sibTransId="{12190FE4-752E-4F00-BBA6-14E884D1B2AA}"/>
    <dgm:cxn modelId="{75E94AA4-231E-43DA-BF8E-3C2F8A2C8B1D}" type="presOf" srcId="{B01803DC-1DD6-4042-B2F3-E0FF3FF5086A}" destId="{D6D2FF55-D3DF-4921-AC16-343741DB2C7D}" srcOrd="0" destOrd="0" presId="urn:microsoft.com/office/officeart/2005/8/layout/vList2"/>
    <dgm:cxn modelId="{FA5CAF08-04C4-419D-9C45-B0633C692328}" type="presOf" srcId="{C2344208-0291-4ECF-B7DA-9F1ACA525937}" destId="{5F42A630-CAA6-4AF4-BDDA-74B017EF7233}" srcOrd="0" destOrd="0" presId="urn:microsoft.com/office/officeart/2005/8/layout/vList2"/>
    <dgm:cxn modelId="{BD07CBCA-D63D-46D1-95AA-678E2F3E1714}" type="presOf" srcId="{BE055EE8-2BCE-465F-ABC8-7A0243308582}" destId="{4285323D-F779-4968-903A-48534CB1BD27}" srcOrd="0" destOrd="0" presId="urn:microsoft.com/office/officeart/2005/8/layout/vList2"/>
    <dgm:cxn modelId="{8C295BD0-8165-4B1C-8ADB-DC00A67A02AC}" type="presOf" srcId="{FF6547AF-B3E9-414C-BFCE-09FEFF03C647}" destId="{C779337E-0291-42A5-8C63-40C0A3A658BB}" srcOrd="0" destOrd="0" presId="urn:microsoft.com/office/officeart/2005/8/layout/vList2"/>
    <dgm:cxn modelId="{2EAD571E-35BE-47C7-B325-6F41C58699D5}" type="presOf" srcId="{146322EF-5982-4778-9F24-EF42BC07AB19}" destId="{9F31EAB7-2250-4A39-8001-E606608F0E92}" srcOrd="0" destOrd="0" presId="urn:microsoft.com/office/officeart/2005/8/layout/vList2"/>
    <dgm:cxn modelId="{EB8AC75C-2F2C-4A1A-BD76-9009BBEAF2C8}" type="presOf" srcId="{80A1C96C-361C-490A-96B4-B81AE0D307CA}" destId="{8E7AACF8-20C7-4C82-96AA-157519C95281}" srcOrd="0" destOrd="0" presId="urn:microsoft.com/office/officeart/2005/8/layout/vList2"/>
    <dgm:cxn modelId="{12B7124E-535C-402A-8980-E2EB6A539EAF}" type="presOf" srcId="{17AB0168-2C8F-4C3A-923E-127E18DC021D}" destId="{DA422DB7-1639-4FB3-B140-E7C9EB764DC0}" srcOrd="0" destOrd="0" presId="urn:microsoft.com/office/officeart/2005/8/layout/vList2"/>
    <dgm:cxn modelId="{09CCEE36-231E-4F6D-87C6-80B511A3C64F}" srcId="{FF6547AF-B3E9-414C-BFCE-09FEFF03C647}" destId="{17AB0168-2C8F-4C3A-923E-127E18DC021D}" srcOrd="0" destOrd="0" parTransId="{21246BAB-9BE5-4AF5-866A-04E6C7522F98}" sibTransId="{632DF520-96C1-4FD4-8DEC-79C14B4DE195}"/>
    <dgm:cxn modelId="{AAD65C1C-4440-4D74-9EA7-65BD4DFE1C53}" srcId="{BE055EE8-2BCE-465F-ABC8-7A0243308582}" destId="{FF6547AF-B3E9-414C-BFCE-09FEFF03C647}" srcOrd="3" destOrd="0" parTransId="{249F5634-F100-4016-9B57-9F8D6D6A1715}" sibTransId="{1F0FF90A-A507-4BEC-92DF-2AD5C0AAFCFD}"/>
    <dgm:cxn modelId="{035384BD-5D39-44F3-9D6B-115528028940}" type="presOf" srcId="{D21F0CBC-3441-4510-B82D-CDD02065D79E}" destId="{7BD31C9E-B7E1-48DF-A1BE-31469FFBE006}" srcOrd="0" destOrd="0" presId="urn:microsoft.com/office/officeart/2005/8/layout/vList2"/>
    <dgm:cxn modelId="{62A0F2AF-57F1-4B60-A7F9-4F246EEB31D3}" srcId="{BE055EE8-2BCE-465F-ABC8-7A0243308582}" destId="{D21F0CBC-3441-4510-B82D-CDD02065D79E}" srcOrd="1" destOrd="0" parTransId="{E0944DB0-7B21-40A9-B9D2-5B2CD200B2BF}" sibTransId="{CEB815D0-20A2-4BC3-B083-A78F37780A15}"/>
    <dgm:cxn modelId="{0B6B2CA6-B0B1-4AE8-883B-E209C40C5624}" srcId="{B01803DC-1DD6-4042-B2F3-E0FF3FF5086A}" destId="{146322EF-5982-4778-9F24-EF42BC07AB19}" srcOrd="0" destOrd="0" parTransId="{D73C669C-AE1F-4182-8575-649FEE237971}" sibTransId="{47B44B97-D352-4D05-BF4C-A89CC152BD6C}"/>
    <dgm:cxn modelId="{167DAE05-5E39-4FBB-B035-503BE11D6165}" type="presParOf" srcId="{4285323D-F779-4968-903A-48534CB1BD27}" destId="{5F42A630-CAA6-4AF4-BDDA-74B017EF7233}" srcOrd="0" destOrd="0" presId="urn:microsoft.com/office/officeart/2005/8/layout/vList2"/>
    <dgm:cxn modelId="{CBFC2823-3E4E-49FB-B937-9CE0F272F9FA}" type="presParOf" srcId="{4285323D-F779-4968-903A-48534CB1BD27}" destId="{697F5CB8-CF53-4BFE-AE4C-3ADAE42FE8C0}" srcOrd="1" destOrd="0" presId="urn:microsoft.com/office/officeart/2005/8/layout/vList2"/>
    <dgm:cxn modelId="{8905C1F7-C5A1-477B-BB6F-2BC6CA4DA2E9}" type="presParOf" srcId="{4285323D-F779-4968-903A-48534CB1BD27}" destId="{7BD31C9E-B7E1-48DF-A1BE-31469FFBE006}" srcOrd="2" destOrd="0" presId="urn:microsoft.com/office/officeart/2005/8/layout/vList2"/>
    <dgm:cxn modelId="{9225324A-C8AC-40BB-BA2E-FD44B55F31F1}" type="presParOf" srcId="{4285323D-F779-4968-903A-48534CB1BD27}" destId="{8E7AACF8-20C7-4C82-96AA-157519C95281}" srcOrd="3" destOrd="0" presId="urn:microsoft.com/office/officeart/2005/8/layout/vList2"/>
    <dgm:cxn modelId="{DA51C05B-3063-4081-8746-DF73C24BD55C}" type="presParOf" srcId="{4285323D-F779-4968-903A-48534CB1BD27}" destId="{D6D2FF55-D3DF-4921-AC16-343741DB2C7D}" srcOrd="4" destOrd="0" presId="urn:microsoft.com/office/officeart/2005/8/layout/vList2"/>
    <dgm:cxn modelId="{E48ECEA5-FA80-4008-BF12-108A1F8D11E8}" type="presParOf" srcId="{4285323D-F779-4968-903A-48534CB1BD27}" destId="{9F31EAB7-2250-4A39-8001-E606608F0E92}" srcOrd="5" destOrd="0" presId="urn:microsoft.com/office/officeart/2005/8/layout/vList2"/>
    <dgm:cxn modelId="{6DD6ED49-C645-41D9-AFC4-C5F310C4F456}" type="presParOf" srcId="{4285323D-F779-4968-903A-48534CB1BD27}" destId="{C779337E-0291-42A5-8C63-40C0A3A658BB}" srcOrd="6" destOrd="0" presId="urn:microsoft.com/office/officeart/2005/8/layout/vList2"/>
    <dgm:cxn modelId="{6BD7808F-243A-4FB7-8D3D-3DFABC4CE9CE}" type="presParOf" srcId="{4285323D-F779-4968-903A-48534CB1BD27}" destId="{DA422DB7-1639-4FB3-B140-E7C9EB764DC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7E6C8-9CC6-4127-9769-1655557F75BC}">
      <dsp:nvSpPr>
        <dsp:cNvPr id="0" name=""/>
        <dsp:cNvSpPr/>
      </dsp:nvSpPr>
      <dsp:spPr>
        <a:xfrm rot="5400000">
          <a:off x="3359828" y="-1250038"/>
          <a:ext cx="843319" cy="355904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where the operand is a constant within the instruction itself</a:t>
          </a:r>
          <a:endParaRPr lang="en-US" sz="1400" kern="1200" dirty="0"/>
        </a:p>
      </dsp:txBody>
      <dsp:txXfrm rot="-5400000">
        <a:off x="2001965" y="148992"/>
        <a:ext cx="3517880" cy="760985"/>
      </dsp:txXfrm>
    </dsp:sp>
    <dsp:sp modelId="{7692397E-C533-4530-AD8C-F92168B9ECB6}">
      <dsp:nvSpPr>
        <dsp:cNvPr id="0" name=""/>
        <dsp:cNvSpPr/>
      </dsp:nvSpPr>
      <dsp:spPr>
        <a:xfrm>
          <a:off x="0" y="2411"/>
          <a:ext cx="2001964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Immediate addressing</a:t>
          </a:r>
          <a:endParaRPr lang="en-US" sz="2100" kern="1200" dirty="0"/>
        </a:p>
      </dsp:txBody>
      <dsp:txXfrm>
        <a:off x="51459" y="53870"/>
        <a:ext cx="1899046" cy="951231"/>
      </dsp:txXfrm>
    </dsp:sp>
    <dsp:sp modelId="{4FFA9B14-4FAD-44FF-A3BC-AD0D269CCD21}">
      <dsp:nvSpPr>
        <dsp:cNvPr id="0" name=""/>
        <dsp:cNvSpPr/>
      </dsp:nvSpPr>
      <dsp:spPr>
        <a:xfrm rot="5400000">
          <a:off x="3359828" y="-143180"/>
          <a:ext cx="843319" cy="355904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where the operand is a register</a:t>
          </a:r>
          <a:endParaRPr lang="en-US" sz="1400" kern="1200" dirty="0"/>
        </a:p>
      </dsp:txBody>
      <dsp:txXfrm rot="-5400000">
        <a:off x="2001965" y="1255850"/>
        <a:ext cx="3517880" cy="760985"/>
      </dsp:txXfrm>
    </dsp:sp>
    <dsp:sp modelId="{7F00CBF4-0794-4924-8024-8D7C3A3109FB}">
      <dsp:nvSpPr>
        <dsp:cNvPr id="0" name=""/>
        <dsp:cNvSpPr/>
      </dsp:nvSpPr>
      <dsp:spPr>
        <a:xfrm>
          <a:off x="0" y="1109268"/>
          <a:ext cx="2001964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Register addressing</a:t>
          </a:r>
          <a:endParaRPr lang="en-US" sz="2100" kern="1200" dirty="0"/>
        </a:p>
      </dsp:txBody>
      <dsp:txXfrm>
        <a:off x="51459" y="1160727"/>
        <a:ext cx="1899046" cy="951231"/>
      </dsp:txXfrm>
    </dsp:sp>
    <dsp:sp modelId="{6B8F97DA-6205-489A-8CBD-38EFD31A00A0}">
      <dsp:nvSpPr>
        <dsp:cNvPr id="0" name=""/>
        <dsp:cNvSpPr/>
      </dsp:nvSpPr>
      <dsp:spPr>
        <a:xfrm rot="5400000">
          <a:off x="3359828" y="963676"/>
          <a:ext cx="843319" cy="355904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where the operand is at the memory location whose address is the sum of a register and a constant in the instruction</a:t>
          </a:r>
          <a:endParaRPr lang="en-US" sz="1400" kern="1200" dirty="0"/>
        </a:p>
      </dsp:txBody>
      <dsp:txXfrm rot="-5400000">
        <a:off x="2001965" y="2362707"/>
        <a:ext cx="3517880" cy="760985"/>
      </dsp:txXfrm>
    </dsp:sp>
    <dsp:sp modelId="{A5D1CD5D-6138-45D5-B3CB-74BEBC7C50E5}">
      <dsp:nvSpPr>
        <dsp:cNvPr id="0" name=""/>
        <dsp:cNvSpPr/>
      </dsp:nvSpPr>
      <dsp:spPr>
        <a:xfrm>
          <a:off x="0" y="2216125"/>
          <a:ext cx="2001964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Base or displacement addressing</a:t>
          </a:r>
          <a:endParaRPr lang="en-US" sz="2100" kern="1200" dirty="0"/>
        </a:p>
      </dsp:txBody>
      <dsp:txXfrm>
        <a:off x="51459" y="2267584"/>
        <a:ext cx="1899046" cy="951231"/>
      </dsp:txXfrm>
    </dsp:sp>
    <dsp:sp modelId="{29BC1831-0FF5-48CF-81D2-A2B22BF134E6}">
      <dsp:nvSpPr>
        <dsp:cNvPr id="0" name=""/>
        <dsp:cNvSpPr/>
      </dsp:nvSpPr>
      <dsp:spPr>
        <a:xfrm rot="5400000">
          <a:off x="3359828" y="2070533"/>
          <a:ext cx="843319" cy="355904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where the branch address is the sum of the PC and a constant in the instruction</a:t>
          </a:r>
          <a:endParaRPr lang="en-US" sz="1400" kern="1200" dirty="0"/>
        </a:p>
      </dsp:txBody>
      <dsp:txXfrm rot="-5400000">
        <a:off x="2001965" y="3469564"/>
        <a:ext cx="3517880" cy="760985"/>
      </dsp:txXfrm>
    </dsp:sp>
    <dsp:sp modelId="{CA85A30E-9F37-43B9-85F6-8A8077A099B9}">
      <dsp:nvSpPr>
        <dsp:cNvPr id="0" name=""/>
        <dsp:cNvSpPr/>
      </dsp:nvSpPr>
      <dsp:spPr>
        <a:xfrm>
          <a:off x="0" y="3322982"/>
          <a:ext cx="2001964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PC-relative addressing</a:t>
          </a:r>
          <a:endParaRPr lang="en-US" sz="2100" kern="1200" dirty="0"/>
        </a:p>
      </dsp:txBody>
      <dsp:txXfrm>
        <a:off x="51459" y="3374441"/>
        <a:ext cx="1899046" cy="951231"/>
      </dsp:txXfrm>
    </dsp:sp>
    <dsp:sp modelId="{4CC57A18-7ADA-40B8-9516-F294D62FCE51}">
      <dsp:nvSpPr>
        <dsp:cNvPr id="0" name=""/>
        <dsp:cNvSpPr/>
      </dsp:nvSpPr>
      <dsp:spPr>
        <a:xfrm rot="5400000">
          <a:off x="3359828" y="3177390"/>
          <a:ext cx="843319" cy="355904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where the jump address is the 26 bits of the instruction concatenated with the upper bits of the PC</a:t>
          </a:r>
          <a:endParaRPr lang="en-US" sz="1400" kern="1200" dirty="0"/>
        </a:p>
      </dsp:txBody>
      <dsp:txXfrm rot="-5400000">
        <a:off x="2001965" y="4576421"/>
        <a:ext cx="3517880" cy="760985"/>
      </dsp:txXfrm>
    </dsp:sp>
    <dsp:sp modelId="{D4334B0C-42E4-401C-A136-E3AA3B045BD6}">
      <dsp:nvSpPr>
        <dsp:cNvPr id="0" name=""/>
        <dsp:cNvSpPr/>
      </dsp:nvSpPr>
      <dsp:spPr>
        <a:xfrm>
          <a:off x="0" y="4429839"/>
          <a:ext cx="2001964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Pseudodirect</a:t>
          </a:r>
          <a:r>
            <a:rPr lang="en-US" sz="2100" kern="1200" dirty="0" smtClean="0"/>
            <a:t> addressing, </a:t>
          </a:r>
          <a:endParaRPr lang="en-US" sz="2100" kern="1200" dirty="0"/>
        </a:p>
      </dsp:txBody>
      <dsp:txXfrm>
        <a:off x="51459" y="4481298"/>
        <a:ext cx="1899046" cy="951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A630-CAA6-4AF4-BDDA-74B017EF7233}">
      <dsp:nvSpPr>
        <dsp:cNvPr id="0" name=""/>
        <dsp:cNvSpPr/>
      </dsp:nvSpPr>
      <dsp:spPr>
        <a:xfrm>
          <a:off x="0" y="192722"/>
          <a:ext cx="10969625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2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Simplicity favors regularity</a:t>
          </a:r>
          <a:endParaRPr lang="en-US" sz="2300" kern="1200" dirty="0"/>
        </a:p>
      </dsp:txBody>
      <dsp:txXfrm>
        <a:off x="26273" y="218995"/>
        <a:ext cx="10917079" cy="485654"/>
      </dsp:txXfrm>
    </dsp:sp>
    <dsp:sp modelId="{697F5CB8-CF53-4BFE-AE4C-3ADAE42FE8C0}">
      <dsp:nvSpPr>
        <dsp:cNvPr id="0" name=""/>
        <dsp:cNvSpPr/>
      </dsp:nvSpPr>
      <dsp:spPr>
        <a:xfrm>
          <a:off x="0" y="730922"/>
          <a:ext cx="10969625" cy="53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smtClean="0"/>
            <a:t>Fixed size instructions, 3 register operands in every arithmetic operation, keeping the register fields at the same place in every instruction format</a:t>
          </a:r>
          <a:endParaRPr lang="en-US" sz="1800" kern="1200" dirty="0" smtClean="0"/>
        </a:p>
      </dsp:txBody>
      <dsp:txXfrm>
        <a:off x="0" y="730922"/>
        <a:ext cx="10969625" cy="535612"/>
      </dsp:txXfrm>
    </dsp:sp>
    <dsp:sp modelId="{7BD31C9E-B7E1-48DF-A1BE-31469FFBE006}">
      <dsp:nvSpPr>
        <dsp:cNvPr id="0" name=""/>
        <dsp:cNvSpPr/>
      </dsp:nvSpPr>
      <dsp:spPr>
        <a:xfrm>
          <a:off x="0" y="1266535"/>
          <a:ext cx="10969625" cy="538200"/>
        </a:xfrm>
        <a:prstGeom prst="roundRect">
          <a:avLst/>
        </a:prstGeom>
        <a:gradFill rotWithShape="0">
          <a:gsLst>
            <a:gs pos="0">
              <a:schemeClr val="accent2">
                <a:hueOff val="3568677"/>
                <a:satOff val="13098"/>
                <a:lumOff val="-4511"/>
                <a:alphaOff val="0"/>
                <a:tint val="73000"/>
                <a:shade val="100000"/>
                <a:satMod val="150000"/>
              </a:schemeClr>
            </a:gs>
            <a:gs pos="25000">
              <a:schemeClr val="accent2">
                <a:hueOff val="3568677"/>
                <a:satOff val="13098"/>
                <a:lumOff val="-4511"/>
                <a:alphaOff val="0"/>
                <a:tint val="96000"/>
                <a:shade val="80000"/>
                <a:satMod val="105000"/>
              </a:schemeClr>
            </a:gs>
            <a:gs pos="38000">
              <a:schemeClr val="accent2">
                <a:hueOff val="3568677"/>
                <a:satOff val="13098"/>
                <a:lumOff val="-4511"/>
                <a:alphaOff val="0"/>
                <a:tint val="96000"/>
                <a:shade val="59000"/>
                <a:satMod val="120000"/>
              </a:schemeClr>
            </a:gs>
            <a:gs pos="55000">
              <a:schemeClr val="accent2">
                <a:hueOff val="3568677"/>
                <a:satOff val="13098"/>
                <a:lumOff val="-4511"/>
                <a:alphaOff val="0"/>
                <a:tint val="100000"/>
                <a:shade val="57000"/>
                <a:satMod val="120000"/>
              </a:schemeClr>
            </a:gs>
            <a:gs pos="80000">
              <a:schemeClr val="accent2">
                <a:hueOff val="3568677"/>
                <a:satOff val="13098"/>
                <a:lumOff val="-4511"/>
                <a:alphaOff val="0"/>
                <a:tint val="100000"/>
                <a:shade val="56000"/>
                <a:satMod val="145000"/>
              </a:schemeClr>
            </a:gs>
            <a:gs pos="88000">
              <a:schemeClr val="accent2">
                <a:hueOff val="3568677"/>
                <a:satOff val="13098"/>
                <a:lumOff val="-4511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2">
                <a:hueOff val="3568677"/>
                <a:satOff val="13098"/>
                <a:lumOff val="-4511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Smaller is faster</a:t>
          </a:r>
          <a:endParaRPr lang="en-US" sz="2300" kern="1200" dirty="0"/>
        </a:p>
      </dsp:txBody>
      <dsp:txXfrm>
        <a:off x="26273" y="1292808"/>
        <a:ext cx="10917079" cy="485654"/>
      </dsp:txXfrm>
    </dsp:sp>
    <dsp:sp modelId="{8E7AACF8-20C7-4C82-96AA-157519C95281}">
      <dsp:nvSpPr>
        <dsp:cNvPr id="0" name=""/>
        <dsp:cNvSpPr/>
      </dsp:nvSpPr>
      <dsp:spPr>
        <a:xfrm>
          <a:off x="0" y="1804735"/>
          <a:ext cx="10969625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smtClean="0"/>
            <a:t>MIPS has 32 32-bit registers,$v0,...$v31, a very large number would increase the clock cycle time.</a:t>
          </a:r>
          <a:endParaRPr lang="en-US" sz="1800" kern="1200" dirty="0"/>
        </a:p>
      </dsp:txBody>
      <dsp:txXfrm>
        <a:off x="0" y="1804735"/>
        <a:ext cx="10969625" cy="380880"/>
      </dsp:txXfrm>
    </dsp:sp>
    <dsp:sp modelId="{D6D2FF55-D3DF-4921-AC16-343741DB2C7D}">
      <dsp:nvSpPr>
        <dsp:cNvPr id="0" name=""/>
        <dsp:cNvSpPr/>
      </dsp:nvSpPr>
      <dsp:spPr>
        <a:xfrm>
          <a:off x="0" y="2185615"/>
          <a:ext cx="10969625" cy="538200"/>
        </a:xfrm>
        <a:prstGeom prst="roundRect">
          <a:avLst/>
        </a:prstGeom>
        <a:gradFill rotWithShape="0">
          <a:gsLst>
            <a:gs pos="0">
              <a:schemeClr val="accent2">
                <a:hueOff val="7137353"/>
                <a:satOff val="26195"/>
                <a:lumOff val="-9021"/>
                <a:alphaOff val="0"/>
                <a:tint val="73000"/>
                <a:shade val="100000"/>
                <a:satMod val="150000"/>
              </a:schemeClr>
            </a:gs>
            <a:gs pos="25000">
              <a:schemeClr val="accent2">
                <a:hueOff val="7137353"/>
                <a:satOff val="26195"/>
                <a:lumOff val="-9021"/>
                <a:alphaOff val="0"/>
                <a:tint val="96000"/>
                <a:shade val="80000"/>
                <a:satMod val="105000"/>
              </a:schemeClr>
            </a:gs>
            <a:gs pos="38000">
              <a:schemeClr val="accent2">
                <a:hueOff val="7137353"/>
                <a:satOff val="26195"/>
                <a:lumOff val="-9021"/>
                <a:alphaOff val="0"/>
                <a:tint val="96000"/>
                <a:shade val="59000"/>
                <a:satMod val="120000"/>
              </a:schemeClr>
            </a:gs>
            <a:gs pos="55000">
              <a:schemeClr val="accent2">
                <a:hueOff val="7137353"/>
                <a:satOff val="26195"/>
                <a:lumOff val="-9021"/>
                <a:alphaOff val="0"/>
                <a:tint val="100000"/>
                <a:shade val="57000"/>
                <a:satMod val="120000"/>
              </a:schemeClr>
            </a:gs>
            <a:gs pos="80000">
              <a:schemeClr val="accent2">
                <a:hueOff val="7137353"/>
                <a:satOff val="26195"/>
                <a:lumOff val="-9021"/>
                <a:alphaOff val="0"/>
                <a:tint val="100000"/>
                <a:shade val="56000"/>
                <a:satMod val="145000"/>
              </a:schemeClr>
            </a:gs>
            <a:gs pos="88000">
              <a:schemeClr val="accent2">
                <a:hueOff val="7137353"/>
                <a:satOff val="26195"/>
                <a:lumOff val="-9021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2">
                <a:hueOff val="7137353"/>
                <a:satOff val="26195"/>
                <a:lumOff val="-9021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Good design demands compromise.</a:t>
          </a:r>
          <a:endParaRPr lang="en-US" sz="2300" kern="1200" dirty="0"/>
        </a:p>
      </dsp:txBody>
      <dsp:txXfrm>
        <a:off x="26273" y="2211888"/>
        <a:ext cx="10917079" cy="485654"/>
      </dsp:txXfrm>
    </dsp:sp>
    <dsp:sp modelId="{9F31EAB7-2250-4A39-8001-E606608F0E92}">
      <dsp:nvSpPr>
        <dsp:cNvPr id="0" name=""/>
        <dsp:cNvSpPr/>
      </dsp:nvSpPr>
      <dsp:spPr>
        <a:xfrm>
          <a:off x="0" y="2723815"/>
          <a:ext cx="10969625" cy="53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smtClean="0"/>
            <a:t>The compromise represented by the MIPS design, was to make all the instructions the same length, thereby requiring different instruction formats.</a:t>
          </a:r>
          <a:endParaRPr lang="en-US" sz="1800" kern="1200" dirty="0"/>
        </a:p>
      </dsp:txBody>
      <dsp:txXfrm>
        <a:off x="0" y="2723815"/>
        <a:ext cx="10969625" cy="535612"/>
      </dsp:txXfrm>
    </dsp:sp>
    <dsp:sp modelId="{C779337E-0291-42A5-8C63-40C0A3A658BB}">
      <dsp:nvSpPr>
        <dsp:cNvPr id="0" name=""/>
        <dsp:cNvSpPr/>
      </dsp:nvSpPr>
      <dsp:spPr>
        <a:xfrm>
          <a:off x="0" y="3259427"/>
          <a:ext cx="10969625" cy="538200"/>
        </a:xfrm>
        <a:prstGeom prst="roundRect">
          <a:avLst/>
        </a:prstGeom>
        <a:gradFill rotWithShape="0">
          <a:gsLst>
            <a:gs pos="0">
              <a:schemeClr val="accent2">
                <a:hueOff val="10706029"/>
                <a:satOff val="39293"/>
                <a:lumOff val="-13532"/>
                <a:alphaOff val="0"/>
                <a:tint val="73000"/>
                <a:shade val="100000"/>
                <a:satMod val="150000"/>
              </a:schemeClr>
            </a:gs>
            <a:gs pos="25000">
              <a:schemeClr val="accent2">
                <a:hueOff val="10706029"/>
                <a:satOff val="39293"/>
                <a:lumOff val="-13532"/>
                <a:alphaOff val="0"/>
                <a:tint val="96000"/>
                <a:shade val="80000"/>
                <a:satMod val="105000"/>
              </a:schemeClr>
            </a:gs>
            <a:gs pos="38000">
              <a:schemeClr val="accent2">
                <a:hueOff val="10706029"/>
                <a:satOff val="39293"/>
                <a:lumOff val="-13532"/>
                <a:alphaOff val="0"/>
                <a:tint val="96000"/>
                <a:shade val="59000"/>
                <a:satMod val="120000"/>
              </a:schemeClr>
            </a:gs>
            <a:gs pos="55000">
              <a:schemeClr val="accent2">
                <a:hueOff val="10706029"/>
                <a:satOff val="39293"/>
                <a:lumOff val="-13532"/>
                <a:alphaOff val="0"/>
                <a:tint val="100000"/>
                <a:shade val="57000"/>
                <a:satMod val="120000"/>
              </a:schemeClr>
            </a:gs>
            <a:gs pos="80000">
              <a:schemeClr val="accent2">
                <a:hueOff val="10706029"/>
                <a:satOff val="39293"/>
                <a:lumOff val="-13532"/>
                <a:alphaOff val="0"/>
                <a:tint val="100000"/>
                <a:shade val="56000"/>
                <a:satMod val="145000"/>
              </a:schemeClr>
            </a:gs>
            <a:gs pos="88000">
              <a:schemeClr val="accent2">
                <a:hueOff val="10706029"/>
                <a:satOff val="39293"/>
                <a:lumOff val="-13532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2">
                <a:hueOff val="10706029"/>
                <a:satOff val="39293"/>
                <a:lumOff val="-13532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Make the common case fast.</a:t>
          </a:r>
          <a:endParaRPr lang="en-US" sz="2300" kern="1200" dirty="0"/>
        </a:p>
      </dsp:txBody>
      <dsp:txXfrm>
        <a:off x="26273" y="3285700"/>
        <a:ext cx="10917079" cy="485654"/>
      </dsp:txXfrm>
    </dsp:sp>
    <dsp:sp modelId="{DA422DB7-1639-4FB3-B140-E7C9EB764DC0}">
      <dsp:nvSpPr>
        <dsp:cNvPr id="0" name=""/>
        <dsp:cNvSpPr/>
      </dsp:nvSpPr>
      <dsp:spPr>
        <a:xfrm>
          <a:off x="0" y="3797627"/>
          <a:ext cx="10969625" cy="53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smtClean="0"/>
            <a:t>The MIPS instruction set addresses this principal by making constants part of arithmetic instructions. Furthermore, by loading small constants into the upper 16-bits of a register.</a:t>
          </a:r>
          <a:endParaRPr lang="en-US" sz="1800" kern="1200" dirty="0"/>
        </a:p>
      </dsp:txBody>
      <dsp:txXfrm>
        <a:off x="0" y="3797627"/>
        <a:ext cx="10969625" cy="53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Lecture 3</a:t>
            </a:r>
          </a:p>
          <a:p>
            <a:r>
              <a:rPr lang="en-US" dirty="0" smtClean="0"/>
              <a:t>MIPS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27812" y="5334000"/>
            <a:ext cx="5486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b="1" u="sng" dirty="0" smtClean="0">
                <a:solidFill>
                  <a:schemeClr val="bg1"/>
                </a:solidFill>
                <a:latin typeface="FranklinGothic-Heavy"/>
              </a:rPr>
              <a:t>Reference:</a:t>
            </a:r>
          </a:p>
          <a:p>
            <a:r>
              <a:rPr lang="en-IE" sz="2400" b="1" dirty="0" smtClean="0">
                <a:solidFill>
                  <a:schemeClr val="bg1"/>
                </a:solidFill>
                <a:latin typeface="FranklinGothic-Heavy"/>
              </a:rPr>
              <a:t>Chapter 2 – 2.1 -2.6, 2.9</a:t>
            </a:r>
          </a:p>
          <a:p>
            <a:r>
              <a:rPr lang="en-IE" dirty="0" smtClean="0">
                <a:solidFill>
                  <a:schemeClr val="bg1"/>
                </a:solidFill>
                <a:latin typeface="FranklinGothic-Heavy"/>
              </a:rPr>
              <a:t>Computer </a:t>
            </a:r>
            <a:r>
              <a:rPr lang="en-IE" dirty="0">
                <a:solidFill>
                  <a:schemeClr val="bg1"/>
                </a:solidFill>
                <a:latin typeface="FranklinGothic-Heavy"/>
              </a:rPr>
              <a:t>Organization and </a:t>
            </a:r>
            <a:r>
              <a:rPr lang="en-IE" dirty="0" smtClean="0">
                <a:solidFill>
                  <a:schemeClr val="bg1"/>
                </a:solidFill>
                <a:latin typeface="FranklinGothic-Heavy"/>
              </a:rPr>
              <a:t>Design, The hardware / software interface,</a:t>
            </a:r>
            <a:r>
              <a:rPr lang="pt-BR" dirty="0" smtClean="0">
                <a:solidFill>
                  <a:schemeClr val="bg1"/>
                </a:solidFill>
                <a:latin typeface="FranklinGothic-Heavy"/>
              </a:rPr>
              <a:t> 3rd Edition </a:t>
            </a:r>
            <a:endParaRPr lang="en-I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Using Load and Store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variable h is associated with register $s2 and the base address of </a:t>
            </a:r>
            <a:r>
              <a:rPr lang="en-US" dirty="0" smtClean="0"/>
              <a:t>the array </a:t>
            </a:r>
            <a:r>
              <a:rPr lang="en-US" dirty="0"/>
              <a:t>A is in $</a:t>
            </a:r>
            <a:r>
              <a:rPr lang="en-US" dirty="0" smtClean="0"/>
              <a:t>s3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QUESTION 1: How many MIPS instructions are required for the C statement below?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QUESTION 2: What </a:t>
            </a:r>
            <a:r>
              <a:rPr lang="en-US" dirty="0">
                <a:solidFill>
                  <a:srgbClr val="FF0000"/>
                </a:solidFill>
              </a:rPr>
              <a:t>is the MIPS assembly code </a:t>
            </a:r>
            <a:r>
              <a:rPr lang="en-US" dirty="0" smtClean="0">
                <a:solidFill>
                  <a:srgbClr val="FF0000"/>
                </a:solidFill>
              </a:rPr>
              <a:t>for the same?</a:t>
            </a:r>
            <a:endParaRPr lang="en-IE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E" b="1" dirty="0"/>
              <a:t>A[12] = h + A[8];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1579384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Although there is a single operation in the C statement, now two of the </a:t>
            </a:r>
            <a:r>
              <a:rPr lang="en-US" dirty="0" smtClean="0"/>
              <a:t>operands are </a:t>
            </a:r>
            <a:r>
              <a:rPr lang="en-US" dirty="0"/>
              <a:t>in memory, so we need even more MIPS </a:t>
            </a:r>
            <a:r>
              <a:rPr lang="en-US" dirty="0" smtClean="0"/>
              <a:t>instructions</a:t>
            </a:r>
          </a:p>
          <a:p>
            <a:r>
              <a:rPr lang="en-US" dirty="0" smtClean="0"/>
              <a:t>The </a:t>
            </a:r>
            <a:r>
              <a:rPr lang="en-US" dirty="0"/>
              <a:t>first </a:t>
            </a:r>
            <a:r>
              <a:rPr lang="en-US" dirty="0" smtClean="0"/>
              <a:t>two instructions </a:t>
            </a:r>
            <a:r>
              <a:rPr lang="en-US" dirty="0"/>
              <a:t>are the same as the prior example, except this time we use </a:t>
            </a:r>
            <a:r>
              <a:rPr lang="en-US" dirty="0" smtClean="0"/>
              <a:t>the proper </a:t>
            </a:r>
            <a:r>
              <a:rPr lang="en-US" dirty="0"/>
              <a:t>offset for byte addressing in the load word instruction to select A[8</a:t>
            </a:r>
            <a:r>
              <a:rPr lang="en-US" dirty="0" smtClean="0"/>
              <a:t>], and </a:t>
            </a:r>
            <a:r>
              <a:rPr lang="en-US" dirty="0"/>
              <a:t>the add instruction places the sum in $t0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$t0,32($s3) # Temporary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$t0 gets A[8]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add $t0,$s2,$t0 # Temporary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$t0 gets h + A[8]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9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600201"/>
            <a:ext cx="1196181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$t0,48($s3) # Stores h + A[8] back into A[12]</a:t>
            </a:r>
          </a:p>
          <a:p>
            <a:r>
              <a:rPr lang="en-US" dirty="0"/>
              <a:t>Load word and store word are the instructions that copy words between</a:t>
            </a:r>
          </a:p>
          <a:p>
            <a:r>
              <a:rPr lang="en-US" dirty="0"/>
              <a:t>memory and registers in the MIPS architecture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5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solidFill>
                  <a:srgbClr val="FF0000"/>
                </a:solidFill>
              </a:rPr>
              <a:t>QUESTION: IS the below statement correct? Reason your answer</a:t>
            </a:r>
          </a:p>
          <a:p>
            <a:pPr marL="0" indent="0">
              <a:buNone/>
            </a:pPr>
            <a:r>
              <a:rPr lang="en-IE" b="1" dirty="0" smtClean="0"/>
              <a:t>add $s1, $s2, 16($s3)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3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No</a:t>
            </a:r>
          </a:p>
          <a:p>
            <a:r>
              <a:rPr lang="en-IE" dirty="0" smtClean="0"/>
              <a:t>An operand from memory can not be specified in an MIPS arithmetic/logic instruction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Ganesh Neelakanta Iyer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Translating a MIPS Assembly Instruction into a Machine Instruction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Represent the following instruction in decimal and binary</a:t>
            </a:r>
          </a:p>
          <a:p>
            <a:pPr marL="0" indent="0">
              <a:buNone/>
            </a:pPr>
            <a:r>
              <a:rPr lang="en-IE" b="1" dirty="0"/>
              <a:t>add $t0,$s1,$</a:t>
            </a:r>
            <a:r>
              <a:rPr lang="en-IE" b="1" dirty="0" smtClean="0"/>
              <a:t>s2</a:t>
            </a:r>
          </a:p>
          <a:p>
            <a:pPr marL="0" indent="0">
              <a:buNone/>
            </a:pPr>
            <a:endParaRPr lang="en-IE" b="1" dirty="0"/>
          </a:p>
          <a:p>
            <a:r>
              <a:rPr lang="en-IE" dirty="0" smtClean="0"/>
              <a:t>Remember </a:t>
            </a: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R-type instructions use a 000000 opcode. The operation is specified by the function </a:t>
            </a:r>
            <a:r>
              <a:rPr lang="en-US" dirty="0" smtClean="0"/>
              <a:t>field</a:t>
            </a:r>
          </a:p>
          <a:p>
            <a:r>
              <a:rPr lang="en-US" dirty="0" smtClean="0"/>
              <a:t>Refer the MIPS Instruction sheet to find out the right function value 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1296844"/>
            <a:ext cx="10969943" cy="4525963"/>
          </a:xfrm>
        </p:spPr>
        <p:txBody>
          <a:bodyPr/>
          <a:lstStyle/>
          <a:p>
            <a:pPr marL="0" indent="0">
              <a:buNone/>
            </a:pPr>
            <a:r>
              <a:rPr lang="en-IE" b="1" dirty="0"/>
              <a:t>add $t0,$s1,$</a:t>
            </a:r>
            <a:r>
              <a:rPr lang="en-IE" b="1" dirty="0" smtClean="0"/>
              <a:t>s2</a:t>
            </a:r>
          </a:p>
          <a:p>
            <a:r>
              <a:rPr lang="en-US" dirty="0"/>
              <a:t>The first and last </a:t>
            </a:r>
            <a:r>
              <a:rPr lang="en-US" dirty="0" smtClean="0"/>
              <a:t>fields (</a:t>
            </a:r>
            <a:r>
              <a:rPr lang="en-US" dirty="0"/>
              <a:t>containing 0 and 32 in this case) in combination tell the MIPS computer </a:t>
            </a:r>
            <a:r>
              <a:rPr lang="en-US" dirty="0" smtClean="0"/>
              <a:t>that </a:t>
            </a:r>
            <a:r>
              <a:rPr lang="en-IE" dirty="0" smtClean="0"/>
              <a:t>this </a:t>
            </a:r>
            <a:r>
              <a:rPr lang="en-IE" dirty="0"/>
              <a:t>instruction performs addition</a:t>
            </a:r>
            <a:endParaRPr lang="en-I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061096" y="3355975"/>
            <a:ext cx="6500707" cy="2819400"/>
            <a:chOff x="974" y="1920"/>
            <a:chExt cx="3072" cy="177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974" y="3456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2400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550" y="345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030" y="345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510" y="345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470" y="3456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2400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990" y="345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Courier New" pitchFamily="49" charset="0"/>
              </a:endParaRPr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974" y="2832"/>
              <a:ext cx="3072" cy="240"/>
              <a:chOff x="974" y="2832"/>
              <a:chExt cx="3072" cy="240"/>
            </a:xfrm>
          </p:grpSpPr>
          <p:sp>
            <p:nvSpPr>
              <p:cNvPr id="54" name="Rectangle 10"/>
              <p:cNvSpPr>
                <a:spLocks noChangeArrowheads="1"/>
              </p:cNvSpPr>
              <p:nvPr/>
            </p:nvSpPr>
            <p:spPr bwMode="auto">
              <a:xfrm>
                <a:off x="974" y="283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5" name="Rectangle 11"/>
              <p:cNvSpPr>
                <a:spLocks noChangeArrowheads="1"/>
              </p:cNvSpPr>
              <p:nvPr/>
            </p:nvSpPr>
            <p:spPr bwMode="auto">
              <a:xfrm>
                <a:off x="1550" y="2832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6" name="Rectangle 12"/>
              <p:cNvSpPr>
                <a:spLocks noChangeArrowheads="1"/>
              </p:cNvSpPr>
              <p:nvPr/>
            </p:nvSpPr>
            <p:spPr bwMode="auto">
              <a:xfrm>
                <a:off x="2030" y="2832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7" name="Rectangle 13"/>
              <p:cNvSpPr>
                <a:spLocks noChangeArrowheads="1"/>
              </p:cNvSpPr>
              <p:nvPr/>
            </p:nvSpPr>
            <p:spPr bwMode="auto">
              <a:xfrm>
                <a:off x="2510" y="2832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8" name="Rectangle 14"/>
              <p:cNvSpPr>
                <a:spLocks noChangeArrowheads="1"/>
              </p:cNvSpPr>
              <p:nvPr/>
            </p:nvSpPr>
            <p:spPr bwMode="auto">
              <a:xfrm>
                <a:off x="3470" y="283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990" y="2832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974" y="1920"/>
              <a:ext cx="3072" cy="528"/>
              <a:chOff x="974" y="1920"/>
              <a:chExt cx="3072" cy="528"/>
            </a:xfrm>
          </p:grpSpPr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974" y="2208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solidFill>
                      <a:srgbClr val="990000"/>
                    </a:solidFill>
                    <a:latin typeface="Courier New" pitchFamily="49" charset="0"/>
                  </a:rPr>
                  <a:t>op</a:t>
                </a:r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30" name="Rectangle 18"/>
              <p:cNvSpPr>
                <a:spLocks noChangeArrowheads="1"/>
              </p:cNvSpPr>
              <p:nvPr/>
            </p:nvSpPr>
            <p:spPr bwMode="auto">
              <a:xfrm>
                <a:off x="1550" y="2208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>
                    <a:solidFill>
                      <a:srgbClr val="990000"/>
                    </a:solidFill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31" name="Rectangle 19"/>
              <p:cNvSpPr>
                <a:spLocks noChangeArrowheads="1"/>
              </p:cNvSpPr>
              <p:nvPr/>
            </p:nvSpPr>
            <p:spPr bwMode="auto">
              <a:xfrm>
                <a:off x="2030" y="2208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err="1">
                    <a:solidFill>
                      <a:srgbClr val="990000"/>
                    </a:solidFill>
                    <a:latin typeface="Courier New" pitchFamily="49" charset="0"/>
                  </a:rPr>
                  <a:t>rt</a:t>
                </a:r>
                <a:endParaRPr lang="en-US" altLang="en-US" dirty="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32" name="Rectangle 20"/>
              <p:cNvSpPr>
                <a:spLocks noChangeArrowheads="1"/>
              </p:cNvSpPr>
              <p:nvPr/>
            </p:nvSpPr>
            <p:spPr bwMode="auto">
              <a:xfrm>
                <a:off x="2510" y="2208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solidFill>
                      <a:srgbClr val="990000"/>
                    </a:solidFill>
                    <a:latin typeface="Courier New" pitchFamily="49" charset="0"/>
                  </a:rPr>
                  <a:t>rd</a:t>
                </a:r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auto">
              <a:xfrm>
                <a:off x="3470" y="2208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solidFill>
                      <a:srgbClr val="990000"/>
                    </a:solidFill>
                    <a:latin typeface="Courier New" pitchFamily="49" charset="0"/>
                  </a:rPr>
                  <a:t>funct</a:t>
                </a:r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34" name="Rectangle 22"/>
              <p:cNvSpPr>
                <a:spLocks noChangeArrowheads="1"/>
              </p:cNvSpPr>
              <p:nvPr/>
            </p:nvSpPr>
            <p:spPr bwMode="auto">
              <a:xfrm>
                <a:off x="2990" y="2208"/>
                <a:ext cx="480" cy="24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solidFill>
                      <a:srgbClr val="990000"/>
                    </a:solidFill>
                    <a:latin typeface="Courier New" pitchFamily="49" charset="0"/>
                  </a:rPr>
                  <a:t>shamt</a:t>
                </a:r>
              </a:p>
            </p:txBody>
          </p:sp>
          <p:sp>
            <p:nvSpPr>
              <p:cNvPr id="35" name="Line 23"/>
              <p:cNvSpPr>
                <a:spLocks noChangeShapeType="1"/>
              </p:cNvSpPr>
              <p:nvPr/>
            </p:nvSpPr>
            <p:spPr bwMode="auto">
              <a:xfrm flipV="1">
                <a:off x="974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24"/>
              <p:cNvSpPr>
                <a:spLocks noChangeShapeType="1"/>
              </p:cNvSpPr>
              <p:nvPr/>
            </p:nvSpPr>
            <p:spPr bwMode="auto">
              <a:xfrm>
                <a:off x="1022" y="2112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25"/>
              <p:cNvSpPr>
                <a:spLocks noChangeShapeType="1"/>
              </p:cNvSpPr>
              <p:nvPr/>
            </p:nvSpPr>
            <p:spPr bwMode="auto">
              <a:xfrm flipV="1">
                <a:off x="1550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26"/>
              <p:cNvSpPr>
                <a:spLocks noChangeShapeType="1"/>
              </p:cNvSpPr>
              <p:nvPr/>
            </p:nvSpPr>
            <p:spPr bwMode="auto">
              <a:xfrm flipV="1">
                <a:off x="2030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27"/>
              <p:cNvSpPr>
                <a:spLocks noChangeShapeType="1"/>
              </p:cNvSpPr>
              <p:nvPr/>
            </p:nvSpPr>
            <p:spPr bwMode="auto">
              <a:xfrm>
                <a:off x="1598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8"/>
              <p:cNvSpPr>
                <a:spLocks noChangeShapeType="1"/>
              </p:cNvSpPr>
              <p:nvPr/>
            </p:nvSpPr>
            <p:spPr bwMode="auto">
              <a:xfrm flipV="1">
                <a:off x="2510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29"/>
              <p:cNvSpPr>
                <a:spLocks noChangeShapeType="1"/>
              </p:cNvSpPr>
              <p:nvPr/>
            </p:nvSpPr>
            <p:spPr bwMode="auto">
              <a:xfrm>
                <a:off x="2078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30"/>
              <p:cNvSpPr>
                <a:spLocks noChangeShapeType="1"/>
              </p:cNvSpPr>
              <p:nvPr/>
            </p:nvSpPr>
            <p:spPr bwMode="auto">
              <a:xfrm flipV="1">
                <a:off x="2990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31"/>
              <p:cNvSpPr>
                <a:spLocks noChangeShapeType="1"/>
              </p:cNvSpPr>
              <p:nvPr/>
            </p:nvSpPr>
            <p:spPr bwMode="auto">
              <a:xfrm>
                <a:off x="2558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32"/>
              <p:cNvSpPr>
                <a:spLocks noChangeShapeType="1"/>
              </p:cNvSpPr>
              <p:nvPr/>
            </p:nvSpPr>
            <p:spPr bwMode="auto">
              <a:xfrm flipV="1">
                <a:off x="3470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33"/>
              <p:cNvSpPr>
                <a:spLocks noChangeShapeType="1"/>
              </p:cNvSpPr>
              <p:nvPr/>
            </p:nvSpPr>
            <p:spPr bwMode="auto">
              <a:xfrm>
                <a:off x="3038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34"/>
              <p:cNvSpPr>
                <a:spLocks noChangeShapeType="1"/>
              </p:cNvSpPr>
              <p:nvPr/>
            </p:nvSpPr>
            <p:spPr bwMode="auto">
              <a:xfrm flipV="1">
                <a:off x="4046" y="206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35"/>
              <p:cNvSpPr>
                <a:spLocks noChangeShapeType="1"/>
              </p:cNvSpPr>
              <p:nvPr/>
            </p:nvSpPr>
            <p:spPr bwMode="auto">
              <a:xfrm>
                <a:off x="3518" y="2112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Text Box 36"/>
              <p:cNvSpPr txBox="1">
                <a:spLocks noChangeArrowheads="1"/>
              </p:cNvSpPr>
              <p:nvPr/>
            </p:nvSpPr>
            <p:spPr bwMode="auto">
              <a:xfrm>
                <a:off x="1070" y="1920"/>
                <a:ext cx="2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6 bits</a:t>
                </a:r>
              </a:p>
            </p:txBody>
          </p:sp>
          <p:sp>
            <p:nvSpPr>
              <p:cNvPr id="49" name="Text Box 37"/>
              <p:cNvSpPr txBox="1">
                <a:spLocks noChangeArrowheads="1"/>
              </p:cNvSpPr>
              <p:nvPr/>
            </p:nvSpPr>
            <p:spPr bwMode="auto">
              <a:xfrm>
                <a:off x="1608" y="1920"/>
                <a:ext cx="2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5 bits</a:t>
                </a:r>
              </a:p>
            </p:txBody>
          </p:sp>
          <p:sp>
            <p:nvSpPr>
              <p:cNvPr id="50" name="Text Box 38"/>
              <p:cNvSpPr txBox="1">
                <a:spLocks noChangeArrowheads="1"/>
              </p:cNvSpPr>
              <p:nvPr/>
            </p:nvSpPr>
            <p:spPr bwMode="auto">
              <a:xfrm>
                <a:off x="2088" y="1920"/>
                <a:ext cx="2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5 bits</a:t>
                </a:r>
              </a:p>
            </p:txBody>
          </p:sp>
          <p:sp>
            <p:nvSpPr>
              <p:cNvPr id="51" name="Text Box 39"/>
              <p:cNvSpPr txBox="1">
                <a:spLocks noChangeArrowheads="1"/>
              </p:cNvSpPr>
              <p:nvPr/>
            </p:nvSpPr>
            <p:spPr bwMode="auto">
              <a:xfrm>
                <a:off x="2568" y="1920"/>
                <a:ext cx="2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5 bits</a:t>
                </a:r>
              </a:p>
            </p:txBody>
          </p:sp>
          <p:sp>
            <p:nvSpPr>
              <p:cNvPr id="52" name="Text Box 40"/>
              <p:cNvSpPr txBox="1">
                <a:spLocks noChangeArrowheads="1"/>
              </p:cNvSpPr>
              <p:nvPr/>
            </p:nvSpPr>
            <p:spPr bwMode="auto">
              <a:xfrm>
                <a:off x="3048" y="1920"/>
                <a:ext cx="2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5 bits</a:t>
                </a:r>
              </a:p>
            </p:txBody>
          </p:sp>
          <p:sp>
            <p:nvSpPr>
              <p:cNvPr id="53" name="Text Box 41"/>
              <p:cNvSpPr txBox="1">
                <a:spLocks noChangeArrowheads="1"/>
              </p:cNvSpPr>
              <p:nvPr/>
            </p:nvSpPr>
            <p:spPr bwMode="auto">
              <a:xfrm>
                <a:off x="3470" y="1920"/>
                <a:ext cx="57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400">
                    <a:latin typeface="Times New Roman" pitchFamily="18" charset="0"/>
                  </a:rPr>
                  <a:t>6 bits</a:t>
                </a:r>
              </a:p>
            </p:txBody>
          </p:sp>
        </p:grpSp>
        <p:sp>
          <p:nvSpPr>
            <p:cNvPr id="15" name="Line 42"/>
            <p:cNvSpPr>
              <a:spLocks noChangeShapeType="1"/>
            </p:cNvSpPr>
            <p:nvPr/>
          </p:nvSpPr>
          <p:spPr bwMode="auto">
            <a:xfrm flipV="1">
              <a:off x="974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43"/>
            <p:cNvSpPr>
              <a:spLocks noChangeShapeType="1"/>
            </p:cNvSpPr>
            <p:nvPr/>
          </p:nvSpPr>
          <p:spPr bwMode="auto">
            <a:xfrm flipV="1">
              <a:off x="1550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V="1">
              <a:off x="974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45"/>
            <p:cNvSpPr>
              <a:spLocks noChangeShapeType="1"/>
            </p:cNvSpPr>
            <p:nvPr/>
          </p:nvSpPr>
          <p:spPr bwMode="auto">
            <a:xfrm flipV="1">
              <a:off x="1550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 flipV="1">
              <a:off x="2030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47"/>
            <p:cNvSpPr>
              <a:spLocks noChangeShapeType="1"/>
            </p:cNvSpPr>
            <p:nvPr/>
          </p:nvSpPr>
          <p:spPr bwMode="auto">
            <a:xfrm flipV="1">
              <a:off x="2030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48"/>
            <p:cNvSpPr>
              <a:spLocks noChangeShapeType="1"/>
            </p:cNvSpPr>
            <p:nvPr/>
          </p:nvSpPr>
          <p:spPr bwMode="auto">
            <a:xfrm flipV="1">
              <a:off x="2510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9"/>
            <p:cNvSpPr>
              <a:spLocks noChangeShapeType="1"/>
            </p:cNvSpPr>
            <p:nvPr/>
          </p:nvSpPr>
          <p:spPr bwMode="auto">
            <a:xfrm flipV="1">
              <a:off x="2510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50"/>
            <p:cNvSpPr>
              <a:spLocks noChangeShapeType="1"/>
            </p:cNvSpPr>
            <p:nvPr/>
          </p:nvSpPr>
          <p:spPr bwMode="auto">
            <a:xfrm flipV="1">
              <a:off x="2990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51"/>
            <p:cNvSpPr>
              <a:spLocks noChangeShapeType="1"/>
            </p:cNvSpPr>
            <p:nvPr/>
          </p:nvSpPr>
          <p:spPr bwMode="auto">
            <a:xfrm flipV="1">
              <a:off x="2990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52"/>
            <p:cNvSpPr>
              <a:spLocks noChangeShapeType="1"/>
            </p:cNvSpPr>
            <p:nvPr/>
          </p:nvSpPr>
          <p:spPr bwMode="auto">
            <a:xfrm flipV="1">
              <a:off x="3470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53"/>
            <p:cNvSpPr>
              <a:spLocks noChangeShapeType="1"/>
            </p:cNvSpPr>
            <p:nvPr/>
          </p:nvSpPr>
          <p:spPr bwMode="auto">
            <a:xfrm flipV="1">
              <a:off x="3470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54"/>
            <p:cNvSpPr>
              <a:spLocks noChangeShapeType="1"/>
            </p:cNvSpPr>
            <p:nvPr/>
          </p:nvSpPr>
          <p:spPr bwMode="auto">
            <a:xfrm flipV="1">
              <a:off x="4046" y="268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5"/>
            <p:cNvSpPr>
              <a:spLocks noChangeShapeType="1"/>
            </p:cNvSpPr>
            <p:nvPr/>
          </p:nvSpPr>
          <p:spPr bwMode="auto">
            <a:xfrm flipV="1">
              <a:off x="4046" y="33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" name="Text Box 56"/>
          <p:cNvSpPr txBox="1">
            <a:spLocks noChangeArrowheads="1"/>
          </p:cNvSpPr>
          <p:nvPr/>
        </p:nvSpPr>
        <p:spPr bwMode="auto">
          <a:xfrm>
            <a:off x="8743789" y="4484688"/>
            <a:ext cx="10182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latin typeface="Helvetica" pitchFamily="34" charset="0"/>
              </a:rPr>
              <a:t>Decimal</a:t>
            </a:r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764950" y="5500688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latin typeface="Helvetica" pitchFamily="34" charset="0"/>
              </a:rPr>
              <a:t>Binary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2031471" y="54864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000000</a:t>
            </a:r>
            <a:endParaRPr lang="en-US" altLang="en-US" sz="240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2031471" y="44958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0</a:t>
            </a:r>
            <a:endParaRPr lang="en-US" altLang="en-US" sz="240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250354" y="5486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10001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3250354" y="44958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17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266089" y="5486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10010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4266089" y="44958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18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5281824" y="5486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01000</a:t>
            </a:r>
          </a:p>
        </p:txBody>
      </p:sp>
      <p:sp>
        <p:nvSpPr>
          <p:cNvPr id="69" name="Rectangle 67"/>
          <p:cNvSpPr>
            <a:spLocks noChangeArrowheads="1"/>
          </p:cNvSpPr>
          <p:nvPr/>
        </p:nvSpPr>
        <p:spPr bwMode="auto">
          <a:xfrm>
            <a:off x="5281824" y="44958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8</a:t>
            </a:r>
          </a:p>
        </p:txBody>
      </p:sp>
      <p:sp>
        <p:nvSpPr>
          <p:cNvPr id="70" name="Rectangle 68"/>
          <p:cNvSpPr>
            <a:spLocks noChangeArrowheads="1"/>
          </p:cNvSpPr>
          <p:nvPr/>
        </p:nvSpPr>
        <p:spPr bwMode="auto">
          <a:xfrm>
            <a:off x="6297560" y="5486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00000</a:t>
            </a:r>
          </a:p>
        </p:txBody>
      </p:sp>
      <p:sp>
        <p:nvSpPr>
          <p:cNvPr id="71" name="Rectangle 69"/>
          <p:cNvSpPr>
            <a:spLocks noChangeArrowheads="1"/>
          </p:cNvSpPr>
          <p:nvPr/>
        </p:nvSpPr>
        <p:spPr bwMode="auto">
          <a:xfrm>
            <a:off x="6297560" y="44958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72" name="Rectangle 70"/>
          <p:cNvSpPr>
            <a:spLocks noChangeArrowheads="1"/>
          </p:cNvSpPr>
          <p:nvPr/>
        </p:nvSpPr>
        <p:spPr bwMode="auto">
          <a:xfrm>
            <a:off x="7313295" y="54864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100000</a:t>
            </a:r>
            <a:endParaRPr lang="en-US" altLang="en-US" sz="240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73" name="Rectangle 71"/>
          <p:cNvSpPr>
            <a:spLocks noChangeArrowheads="1"/>
          </p:cNvSpPr>
          <p:nvPr/>
        </p:nvSpPr>
        <p:spPr bwMode="auto">
          <a:xfrm>
            <a:off x="7313295" y="44958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 New" pitchFamily="49" charset="0"/>
              </a:rPr>
              <a:t>32</a:t>
            </a:r>
            <a:endParaRPr lang="en-US" altLang="en-US" sz="2400">
              <a:solidFill>
                <a:srgbClr val="990000"/>
              </a:solidFill>
              <a:latin typeface="Courier New" pitchFamily="49" charset="0"/>
            </a:endParaRPr>
          </a:p>
        </p:txBody>
      </p:sp>
      <p:grpSp>
        <p:nvGrpSpPr>
          <p:cNvPr id="74" name="Group 72"/>
          <p:cNvGrpSpPr>
            <a:grpSpLocks/>
          </p:cNvGrpSpPr>
          <p:nvPr/>
        </p:nvGrpSpPr>
        <p:grpSpPr bwMode="auto">
          <a:xfrm>
            <a:off x="2046284" y="4495800"/>
            <a:ext cx="6500707" cy="1371600"/>
            <a:chOff x="960" y="2928"/>
            <a:chExt cx="3072" cy="864"/>
          </a:xfrm>
        </p:grpSpPr>
        <p:grpSp>
          <p:nvGrpSpPr>
            <p:cNvPr id="75" name="Group 73"/>
            <p:cNvGrpSpPr>
              <a:grpSpLocks/>
            </p:cNvGrpSpPr>
            <p:nvPr/>
          </p:nvGrpSpPr>
          <p:grpSpPr bwMode="auto">
            <a:xfrm>
              <a:off x="960" y="2928"/>
              <a:ext cx="3058" cy="244"/>
              <a:chOff x="960" y="2304"/>
              <a:chExt cx="3058" cy="244"/>
            </a:xfrm>
          </p:grpSpPr>
          <p:sp>
            <p:nvSpPr>
              <p:cNvPr id="83" name="Rectangle 74"/>
              <p:cNvSpPr>
                <a:spLocks noChangeArrowheads="1"/>
              </p:cNvSpPr>
              <p:nvPr/>
            </p:nvSpPr>
            <p:spPr bwMode="auto">
              <a:xfrm>
                <a:off x="960" y="2304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4" name="Rectangle 75"/>
              <p:cNvSpPr>
                <a:spLocks noChangeArrowheads="1"/>
              </p:cNvSpPr>
              <p:nvPr/>
            </p:nvSpPr>
            <p:spPr bwMode="auto">
              <a:xfrm>
                <a:off x="153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5" name="Rectangle 76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6" name="Rectangle 77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7" name="Rectangle 78"/>
              <p:cNvSpPr>
                <a:spLocks noChangeArrowheads="1"/>
              </p:cNvSpPr>
              <p:nvPr/>
            </p:nvSpPr>
            <p:spPr bwMode="auto">
              <a:xfrm>
                <a:off x="3442" y="2308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8" name="Rectangle 79"/>
              <p:cNvSpPr>
                <a:spLocks noChangeArrowheads="1"/>
              </p:cNvSpPr>
              <p:nvPr/>
            </p:nvSpPr>
            <p:spPr bwMode="auto">
              <a:xfrm>
                <a:off x="2972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</p:grpSp>
        <p:grpSp>
          <p:nvGrpSpPr>
            <p:cNvPr id="76" name="Group 80"/>
            <p:cNvGrpSpPr>
              <a:grpSpLocks/>
            </p:cNvGrpSpPr>
            <p:nvPr/>
          </p:nvGrpSpPr>
          <p:grpSpPr bwMode="auto">
            <a:xfrm>
              <a:off x="960" y="3552"/>
              <a:ext cx="3072" cy="240"/>
              <a:chOff x="960" y="2304"/>
              <a:chExt cx="3072" cy="240"/>
            </a:xfrm>
          </p:grpSpPr>
          <p:sp>
            <p:nvSpPr>
              <p:cNvPr id="77" name="Rectangle 81"/>
              <p:cNvSpPr>
                <a:spLocks noChangeArrowheads="1"/>
              </p:cNvSpPr>
              <p:nvPr/>
            </p:nvSpPr>
            <p:spPr bwMode="auto">
              <a:xfrm>
                <a:off x="960" y="2304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78" name="Rectangle 82"/>
              <p:cNvSpPr>
                <a:spLocks noChangeArrowheads="1"/>
              </p:cNvSpPr>
              <p:nvPr/>
            </p:nvSpPr>
            <p:spPr bwMode="auto">
              <a:xfrm>
                <a:off x="153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79" name="Rectangle 83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0" name="Rectangle 84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1" name="Rectangle 85"/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82" name="Rectangle 86"/>
              <p:cNvSpPr>
                <a:spLocks noChangeArrowheads="1"/>
              </p:cNvSpPr>
              <p:nvPr/>
            </p:nvSpPr>
            <p:spPr bwMode="auto">
              <a:xfrm>
                <a:off x="2976" y="230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Courier New" pitchFamily="49" charset="0"/>
                </a:endParaRPr>
              </a:p>
            </p:txBody>
          </p:sp>
        </p:grpSp>
      </p:grpSp>
      <p:sp>
        <p:nvSpPr>
          <p:cNvPr id="89" name="Text Box 87"/>
          <p:cNvSpPr txBox="1">
            <a:spLocks noChangeArrowheads="1"/>
          </p:cNvSpPr>
          <p:nvPr/>
        </p:nvSpPr>
        <p:spPr bwMode="auto">
          <a:xfrm>
            <a:off x="8506784" y="369887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0" name="Text Box 88"/>
          <p:cNvSpPr txBox="1">
            <a:spLocks noChangeArrowheads="1"/>
          </p:cNvSpPr>
          <p:nvPr/>
        </p:nvSpPr>
        <p:spPr bwMode="auto">
          <a:xfrm>
            <a:off x="1417797" y="369887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31</a:t>
            </a:r>
          </a:p>
        </p:txBody>
      </p:sp>
      <p:sp>
        <p:nvSpPr>
          <p:cNvPr id="91" name="Oval Callout 90"/>
          <p:cNvSpPr/>
          <p:nvPr/>
        </p:nvSpPr>
        <p:spPr>
          <a:xfrm>
            <a:off x="9475964" y="2895600"/>
            <a:ext cx="2333448" cy="1908175"/>
          </a:xfrm>
          <a:prstGeom prst="wedgeEllipseCallout">
            <a:avLst>
              <a:gd name="adj1" fmla="val -86819"/>
              <a:gd name="adj2" fmla="val -77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FFFF00"/>
                </a:solidFill>
              </a:rPr>
              <a:t>Always write field width and names in the instruction formats</a:t>
            </a:r>
            <a:endParaRPr lang="en-IE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0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Another one</a:t>
            </a:r>
            <a:endParaRPr lang="en-US" altLang="en-US"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828800"/>
            <a:ext cx="10412757" cy="4114800"/>
          </a:xfrm>
        </p:spPr>
        <p:txBody>
          <a:bodyPr/>
          <a:lstStyle/>
          <a:p>
            <a:r>
              <a:rPr lang="en-US" altLang="en-US" dirty="0" smtClean="0"/>
              <a:t>Represent following instruction in binary and decimal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dirty="0" err="1">
                <a:solidFill>
                  <a:srgbClr val="0237BC"/>
                </a:solidFill>
                <a:latin typeface="Arial Narrow" pitchFamily="34" charset="0"/>
              </a:rPr>
              <a:t>lw</a:t>
            </a:r>
            <a:r>
              <a:rPr lang="en-US" altLang="en-US" dirty="0">
                <a:solidFill>
                  <a:srgbClr val="0237BC"/>
                </a:solidFill>
                <a:latin typeface="Arial Narrow" pitchFamily="34" charset="0"/>
              </a:rPr>
              <a:t> $9, 1200($8) == </a:t>
            </a:r>
            <a:r>
              <a:rPr lang="en-US" altLang="en-US" dirty="0" err="1">
                <a:solidFill>
                  <a:srgbClr val="0237BC"/>
                </a:solidFill>
                <a:latin typeface="Arial Narrow" pitchFamily="34" charset="0"/>
              </a:rPr>
              <a:t>lw</a:t>
            </a:r>
            <a:r>
              <a:rPr lang="en-US" altLang="en-US" dirty="0">
                <a:solidFill>
                  <a:srgbClr val="0237BC"/>
                </a:solidFill>
                <a:latin typeface="Arial Narrow" pitchFamily="34" charset="0"/>
              </a:rPr>
              <a:t> $t1, 1200($t0)</a:t>
            </a:r>
          </a:p>
        </p:txBody>
      </p:sp>
      <p:grpSp>
        <p:nvGrpSpPr>
          <p:cNvPr id="360452" name="Group 4"/>
          <p:cNvGrpSpPr>
            <a:grpSpLocks/>
          </p:cNvGrpSpPr>
          <p:nvPr/>
        </p:nvGrpSpPr>
        <p:grpSpPr bwMode="auto">
          <a:xfrm>
            <a:off x="2031471" y="2895600"/>
            <a:ext cx="7721705" cy="2822575"/>
            <a:chOff x="960" y="1632"/>
            <a:chExt cx="3649" cy="1778"/>
          </a:xfrm>
        </p:grpSpPr>
        <p:sp>
          <p:nvSpPr>
            <p:cNvPr id="360453" name="Rectangle 5"/>
            <p:cNvSpPr>
              <a:spLocks noChangeArrowheads="1"/>
            </p:cNvSpPr>
            <p:nvPr/>
          </p:nvSpPr>
          <p:spPr bwMode="auto">
            <a:xfrm>
              <a:off x="960" y="1920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op</a:t>
              </a:r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54" name="Rectangle 6"/>
            <p:cNvSpPr>
              <a:spLocks noChangeArrowheads="1"/>
            </p:cNvSpPr>
            <p:nvPr/>
          </p:nvSpPr>
          <p:spPr bwMode="auto">
            <a:xfrm>
              <a:off x="1536" y="1920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dirty="0">
                  <a:solidFill>
                    <a:srgbClr val="990000"/>
                  </a:solidFill>
                  <a:latin typeface="Courier" charset="0"/>
                </a:rPr>
                <a:t>rs</a:t>
              </a:r>
              <a:endParaRPr lang="en-US" altLang="en-US" dirty="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55" name="Rectangle 7"/>
            <p:cNvSpPr>
              <a:spLocks noChangeArrowheads="1"/>
            </p:cNvSpPr>
            <p:nvPr/>
          </p:nvSpPr>
          <p:spPr bwMode="auto">
            <a:xfrm>
              <a:off x="2016" y="1920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rt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56" name="Rectangle 8"/>
            <p:cNvSpPr>
              <a:spLocks noChangeArrowheads="1"/>
            </p:cNvSpPr>
            <p:nvPr/>
          </p:nvSpPr>
          <p:spPr bwMode="auto">
            <a:xfrm>
              <a:off x="2496" y="1920"/>
              <a:ext cx="1536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offset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57" name="Line 9"/>
            <p:cNvSpPr>
              <a:spLocks noChangeShapeType="1"/>
            </p:cNvSpPr>
            <p:nvPr/>
          </p:nvSpPr>
          <p:spPr bwMode="auto">
            <a:xfrm flipV="1">
              <a:off x="960" y="177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58" name="Line 10"/>
            <p:cNvSpPr>
              <a:spLocks noChangeShapeType="1"/>
            </p:cNvSpPr>
            <p:nvPr/>
          </p:nvSpPr>
          <p:spPr bwMode="auto">
            <a:xfrm>
              <a:off x="1008" y="1824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59" name="Line 11"/>
            <p:cNvSpPr>
              <a:spLocks noChangeShapeType="1"/>
            </p:cNvSpPr>
            <p:nvPr/>
          </p:nvSpPr>
          <p:spPr bwMode="auto">
            <a:xfrm flipV="1">
              <a:off x="1536" y="177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0" name="Line 12"/>
            <p:cNvSpPr>
              <a:spLocks noChangeShapeType="1"/>
            </p:cNvSpPr>
            <p:nvPr/>
          </p:nvSpPr>
          <p:spPr bwMode="auto">
            <a:xfrm flipV="1">
              <a:off x="2016" y="177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1" name="Line 13"/>
            <p:cNvSpPr>
              <a:spLocks noChangeShapeType="1"/>
            </p:cNvSpPr>
            <p:nvPr/>
          </p:nvSpPr>
          <p:spPr bwMode="auto">
            <a:xfrm>
              <a:off x="1584" y="1824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2" name="Line 14"/>
            <p:cNvSpPr>
              <a:spLocks noChangeShapeType="1"/>
            </p:cNvSpPr>
            <p:nvPr/>
          </p:nvSpPr>
          <p:spPr bwMode="auto">
            <a:xfrm flipV="1">
              <a:off x="2496" y="177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3" name="Line 15"/>
            <p:cNvSpPr>
              <a:spLocks noChangeShapeType="1"/>
            </p:cNvSpPr>
            <p:nvPr/>
          </p:nvSpPr>
          <p:spPr bwMode="auto">
            <a:xfrm>
              <a:off x="2064" y="1824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4" name="Line 16"/>
            <p:cNvSpPr>
              <a:spLocks noChangeShapeType="1"/>
            </p:cNvSpPr>
            <p:nvPr/>
          </p:nvSpPr>
          <p:spPr bwMode="auto">
            <a:xfrm>
              <a:off x="2544" y="1824"/>
              <a:ext cx="14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5" name="Line 17"/>
            <p:cNvSpPr>
              <a:spLocks noChangeShapeType="1"/>
            </p:cNvSpPr>
            <p:nvPr/>
          </p:nvSpPr>
          <p:spPr bwMode="auto">
            <a:xfrm flipV="1">
              <a:off x="4032" y="177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66" name="Text Box 18"/>
            <p:cNvSpPr txBox="1">
              <a:spLocks noChangeArrowheads="1"/>
            </p:cNvSpPr>
            <p:nvPr/>
          </p:nvSpPr>
          <p:spPr bwMode="auto">
            <a:xfrm>
              <a:off x="1056" y="1632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6 bits</a:t>
              </a:r>
            </a:p>
          </p:txBody>
        </p:sp>
        <p:sp>
          <p:nvSpPr>
            <p:cNvPr id="360467" name="Text Box 19"/>
            <p:cNvSpPr txBox="1">
              <a:spLocks noChangeArrowheads="1"/>
            </p:cNvSpPr>
            <p:nvPr/>
          </p:nvSpPr>
          <p:spPr bwMode="auto">
            <a:xfrm>
              <a:off x="1594" y="1632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60468" name="Text Box 20"/>
            <p:cNvSpPr txBox="1">
              <a:spLocks noChangeArrowheads="1"/>
            </p:cNvSpPr>
            <p:nvPr/>
          </p:nvSpPr>
          <p:spPr bwMode="auto">
            <a:xfrm>
              <a:off x="2074" y="1632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60469" name="Text Box 21"/>
            <p:cNvSpPr txBox="1">
              <a:spLocks noChangeArrowheads="1"/>
            </p:cNvSpPr>
            <p:nvPr/>
          </p:nvSpPr>
          <p:spPr bwMode="auto">
            <a:xfrm>
              <a:off x="3024" y="1632"/>
              <a:ext cx="3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16 bits</a:t>
              </a:r>
            </a:p>
          </p:txBody>
        </p:sp>
        <p:sp>
          <p:nvSpPr>
            <p:cNvPr id="360470" name="Line 22"/>
            <p:cNvSpPr>
              <a:spLocks noChangeShapeType="1"/>
            </p:cNvSpPr>
            <p:nvPr/>
          </p:nvSpPr>
          <p:spPr bwMode="auto">
            <a:xfrm flipV="1">
              <a:off x="960" y="235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1" name="Line 23"/>
            <p:cNvSpPr>
              <a:spLocks noChangeShapeType="1"/>
            </p:cNvSpPr>
            <p:nvPr/>
          </p:nvSpPr>
          <p:spPr bwMode="auto">
            <a:xfrm flipV="1">
              <a:off x="1536" y="235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2" name="Line 24"/>
            <p:cNvSpPr>
              <a:spLocks noChangeShapeType="1"/>
            </p:cNvSpPr>
            <p:nvPr/>
          </p:nvSpPr>
          <p:spPr bwMode="auto">
            <a:xfrm flipV="1">
              <a:off x="2016" y="235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3" name="Line 25"/>
            <p:cNvSpPr>
              <a:spLocks noChangeShapeType="1"/>
            </p:cNvSpPr>
            <p:nvPr/>
          </p:nvSpPr>
          <p:spPr bwMode="auto">
            <a:xfrm flipV="1">
              <a:off x="2496" y="235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4" name="Line 26"/>
            <p:cNvSpPr>
              <a:spLocks noChangeShapeType="1"/>
            </p:cNvSpPr>
            <p:nvPr/>
          </p:nvSpPr>
          <p:spPr bwMode="auto">
            <a:xfrm flipV="1">
              <a:off x="4032" y="235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5" name="Line 27"/>
            <p:cNvSpPr>
              <a:spLocks noChangeShapeType="1"/>
            </p:cNvSpPr>
            <p:nvPr/>
          </p:nvSpPr>
          <p:spPr bwMode="auto">
            <a:xfrm flipV="1">
              <a:off x="960" y="292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6" name="Line 28"/>
            <p:cNvSpPr>
              <a:spLocks noChangeShapeType="1"/>
            </p:cNvSpPr>
            <p:nvPr/>
          </p:nvSpPr>
          <p:spPr bwMode="auto">
            <a:xfrm flipV="1">
              <a:off x="1536" y="292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7" name="Line 29"/>
            <p:cNvSpPr>
              <a:spLocks noChangeShapeType="1"/>
            </p:cNvSpPr>
            <p:nvPr/>
          </p:nvSpPr>
          <p:spPr bwMode="auto">
            <a:xfrm flipV="1">
              <a:off x="2016" y="292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8" name="Line 30"/>
            <p:cNvSpPr>
              <a:spLocks noChangeShapeType="1"/>
            </p:cNvSpPr>
            <p:nvPr/>
          </p:nvSpPr>
          <p:spPr bwMode="auto">
            <a:xfrm flipV="1">
              <a:off x="2496" y="292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79" name="Line 31"/>
            <p:cNvSpPr>
              <a:spLocks noChangeShapeType="1"/>
            </p:cNvSpPr>
            <p:nvPr/>
          </p:nvSpPr>
          <p:spPr bwMode="auto">
            <a:xfrm flipV="1">
              <a:off x="4032" y="292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80" name="Text Box 32"/>
            <p:cNvSpPr txBox="1">
              <a:spLocks noChangeArrowheads="1"/>
            </p:cNvSpPr>
            <p:nvPr/>
          </p:nvSpPr>
          <p:spPr bwMode="auto">
            <a:xfrm>
              <a:off x="4118" y="3177"/>
              <a:ext cx="3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Helvetica" pitchFamily="34" charset="0"/>
                </a:rPr>
                <a:t>Binary</a:t>
              </a:r>
            </a:p>
          </p:txBody>
        </p:sp>
        <p:sp>
          <p:nvSpPr>
            <p:cNvPr id="360481" name="Text Box 33"/>
            <p:cNvSpPr txBox="1">
              <a:spLocks noChangeArrowheads="1"/>
            </p:cNvSpPr>
            <p:nvPr/>
          </p:nvSpPr>
          <p:spPr bwMode="auto">
            <a:xfrm>
              <a:off x="4128" y="2505"/>
              <a:ext cx="48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Helvetica" pitchFamily="34" charset="0"/>
                </a:rPr>
                <a:t>Decimal</a:t>
              </a:r>
            </a:p>
          </p:txBody>
        </p:sp>
        <p:sp>
          <p:nvSpPr>
            <p:cNvPr id="360482" name="Rectangle 34"/>
            <p:cNvSpPr>
              <a:spLocks noChangeArrowheads="1"/>
            </p:cNvSpPr>
            <p:nvPr/>
          </p:nvSpPr>
          <p:spPr bwMode="auto">
            <a:xfrm>
              <a:off x="960" y="3120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3" name="Rectangle 35"/>
            <p:cNvSpPr>
              <a:spLocks noChangeArrowheads="1"/>
            </p:cNvSpPr>
            <p:nvPr/>
          </p:nvSpPr>
          <p:spPr bwMode="auto">
            <a:xfrm>
              <a:off x="1536" y="3120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4" name="Rectangle 36"/>
            <p:cNvSpPr>
              <a:spLocks noChangeArrowheads="1"/>
            </p:cNvSpPr>
            <p:nvPr/>
          </p:nvSpPr>
          <p:spPr bwMode="auto">
            <a:xfrm>
              <a:off x="2016" y="3120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5" name="Rectangle 37"/>
            <p:cNvSpPr>
              <a:spLocks noChangeArrowheads="1"/>
            </p:cNvSpPr>
            <p:nvPr/>
          </p:nvSpPr>
          <p:spPr bwMode="auto">
            <a:xfrm>
              <a:off x="2496" y="3120"/>
              <a:ext cx="1536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6" name="Rectangle 38"/>
            <p:cNvSpPr>
              <a:spLocks noChangeArrowheads="1"/>
            </p:cNvSpPr>
            <p:nvPr/>
          </p:nvSpPr>
          <p:spPr bwMode="auto">
            <a:xfrm>
              <a:off x="960" y="2496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7" name="Rectangle 39"/>
            <p:cNvSpPr>
              <a:spLocks noChangeArrowheads="1"/>
            </p:cNvSpPr>
            <p:nvPr/>
          </p:nvSpPr>
          <p:spPr bwMode="auto">
            <a:xfrm>
              <a:off x="1536" y="249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8" name="Rectangle 40"/>
            <p:cNvSpPr>
              <a:spLocks noChangeArrowheads="1"/>
            </p:cNvSpPr>
            <p:nvPr/>
          </p:nvSpPr>
          <p:spPr bwMode="auto">
            <a:xfrm>
              <a:off x="2016" y="2496"/>
              <a:ext cx="480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60489" name="Rectangle 41"/>
            <p:cNvSpPr>
              <a:spLocks noChangeArrowheads="1"/>
            </p:cNvSpPr>
            <p:nvPr/>
          </p:nvSpPr>
          <p:spPr bwMode="auto">
            <a:xfrm>
              <a:off x="2496" y="2496"/>
              <a:ext cx="1536" cy="24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60490" name="Rectangle 42"/>
          <p:cNvSpPr>
            <a:spLocks noChangeArrowheads="1"/>
          </p:cNvSpPr>
          <p:nvPr/>
        </p:nvSpPr>
        <p:spPr bwMode="auto">
          <a:xfrm>
            <a:off x="2031471" y="39624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35</a:t>
            </a:r>
            <a:endParaRPr lang="en-US" altLang="en-US" sz="24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1" name="Rectangle 43"/>
          <p:cNvSpPr>
            <a:spLocks noChangeArrowheads="1"/>
          </p:cNvSpPr>
          <p:nvPr/>
        </p:nvSpPr>
        <p:spPr bwMode="auto">
          <a:xfrm>
            <a:off x="3250354" y="3962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8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2" name="Rectangle 44"/>
          <p:cNvSpPr>
            <a:spLocks noChangeArrowheads="1"/>
          </p:cNvSpPr>
          <p:nvPr/>
        </p:nvSpPr>
        <p:spPr bwMode="auto">
          <a:xfrm>
            <a:off x="4266089" y="39624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9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3" name="Rectangle 45"/>
          <p:cNvSpPr>
            <a:spLocks noChangeArrowheads="1"/>
          </p:cNvSpPr>
          <p:nvPr/>
        </p:nvSpPr>
        <p:spPr bwMode="auto">
          <a:xfrm>
            <a:off x="5281824" y="3962400"/>
            <a:ext cx="3250353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1200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4" name="Rectangle 46"/>
          <p:cNvSpPr>
            <a:spLocks noChangeArrowheads="1"/>
          </p:cNvSpPr>
          <p:nvPr/>
        </p:nvSpPr>
        <p:spPr bwMode="auto">
          <a:xfrm>
            <a:off x="2031471" y="4953000"/>
            <a:ext cx="1218883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100011</a:t>
            </a:r>
            <a:endParaRPr lang="en-US" altLang="en-US" sz="24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5" name="Rectangle 47"/>
          <p:cNvSpPr>
            <a:spLocks noChangeArrowheads="1"/>
          </p:cNvSpPr>
          <p:nvPr/>
        </p:nvSpPr>
        <p:spPr bwMode="auto">
          <a:xfrm>
            <a:off x="3250354" y="49530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01000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6" name="Rectangle 48"/>
          <p:cNvSpPr>
            <a:spLocks noChangeArrowheads="1"/>
          </p:cNvSpPr>
          <p:nvPr/>
        </p:nvSpPr>
        <p:spPr bwMode="auto">
          <a:xfrm>
            <a:off x="4266089" y="4953000"/>
            <a:ext cx="1015735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01001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360497" name="Rectangle 49"/>
          <p:cNvSpPr>
            <a:spLocks noChangeArrowheads="1"/>
          </p:cNvSpPr>
          <p:nvPr/>
        </p:nvSpPr>
        <p:spPr bwMode="auto">
          <a:xfrm>
            <a:off x="5281824" y="4953000"/>
            <a:ext cx="3250353" cy="381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solidFill>
                  <a:srgbClr val="990000"/>
                </a:solidFill>
                <a:latin typeface="Courier" charset="0"/>
              </a:rPr>
              <a:t>0000010010110000</a:t>
            </a:r>
            <a:endParaRPr lang="en-US" altLang="en-US">
              <a:solidFill>
                <a:srgbClr val="990000"/>
              </a:solidFill>
              <a:latin typeface="Times New Roman" pitchFamily="18" charset="0"/>
            </a:endParaRPr>
          </a:p>
        </p:txBody>
      </p:sp>
      <p:grpSp>
        <p:nvGrpSpPr>
          <p:cNvPr id="360498" name="Group 50"/>
          <p:cNvGrpSpPr>
            <a:grpSpLocks/>
          </p:cNvGrpSpPr>
          <p:nvPr/>
        </p:nvGrpSpPr>
        <p:grpSpPr bwMode="auto">
          <a:xfrm>
            <a:off x="2031471" y="3962400"/>
            <a:ext cx="6500707" cy="1371600"/>
            <a:chOff x="960" y="2496"/>
            <a:chExt cx="3072" cy="864"/>
          </a:xfrm>
        </p:grpSpPr>
        <p:grpSp>
          <p:nvGrpSpPr>
            <p:cNvPr id="360499" name="Group 51"/>
            <p:cNvGrpSpPr>
              <a:grpSpLocks/>
            </p:cNvGrpSpPr>
            <p:nvPr/>
          </p:nvGrpSpPr>
          <p:grpSpPr bwMode="auto">
            <a:xfrm>
              <a:off x="960" y="2496"/>
              <a:ext cx="3072" cy="240"/>
              <a:chOff x="960" y="3552"/>
              <a:chExt cx="3072" cy="240"/>
            </a:xfrm>
          </p:grpSpPr>
          <p:sp>
            <p:nvSpPr>
              <p:cNvPr id="360500" name="Rectangle 52"/>
              <p:cNvSpPr>
                <a:spLocks noChangeArrowheads="1"/>
              </p:cNvSpPr>
              <p:nvPr/>
            </p:nvSpPr>
            <p:spPr bwMode="auto">
              <a:xfrm>
                <a:off x="960" y="3552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1" name="Rectangle 53"/>
              <p:cNvSpPr>
                <a:spLocks noChangeArrowheads="1"/>
              </p:cNvSpPr>
              <p:nvPr/>
            </p:nvSpPr>
            <p:spPr bwMode="auto">
              <a:xfrm>
                <a:off x="1536" y="3552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2" name="Rectangle 54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3" name="Rectangle 55"/>
              <p:cNvSpPr>
                <a:spLocks noChangeArrowheads="1"/>
              </p:cNvSpPr>
              <p:nvPr/>
            </p:nvSpPr>
            <p:spPr bwMode="auto">
              <a:xfrm>
                <a:off x="2496" y="3552"/>
                <a:ext cx="153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60504" name="Group 56"/>
            <p:cNvGrpSpPr>
              <a:grpSpLocks/>
            </p:cNvGrpSpPr>
            <p:nvPr/>
          </p:nvGrpSpPr>
          <p:grpSpPr bwMode="auto">
            <a:xfrm>
              <a:off x="960" y="3120"/>
              <a:ext cx="3072" cy="240"/>
              <a:chOff x="960" y="3552"/>
              <a:chExt cx="3072" cy="240"/>
            </a:xfrm>
          </p:grpSpPr>
          <p:sp>
            <p:nvSpPr>
              <p:cNvPr id="360505" name="Rectangle 57"/>
              <p:cNvSpPr>
                <a:spLocks noChangeArrowheads="1"/>
              </p:cNvSpPr>
              <p:nvPr/>
            </p:nvSpPr>
            <p:spPr bwMode="auto">
              <a:xfrm>
                <a:off x="960" y="3552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6" name="Rectangle 58"/>
              <p:cNvSpPr>
                <a:spLocks noChangeArrowheads="1"/>
              </p:cNvSpPr>
              <p:nvPr/>
            </p:nvSpPr>
            <p:spPr bwMode="auto">
              <a:xfrm>
                <a:off x="1536" y="3552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7" name="Rectangle 59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0508" name="Rectangle 60"/>
              <p:cNvSpPr>
                <a:spLocks noChangeArrowheads="1"/>
              </p:cNvSpPr>
              <p:nvPr/>
            </p:nvSpPr>
            <p:spPr bwMode="auto">
              <a:xfrm>
                <a:off x="2496" y="3552"/>
                <a:ext cx="1536" cy="2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>
                  <a:solidFill>
                    <a:srgbClr val="99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60509" name="Text Box 61"/>
          <p:cNvSpPr txBox="1">
            <a:spLocks noChangeArrowheads="1"/>
          </p:cNvSpPr>
          <p:nvPr/>
        </p:nvSpPr>
        <p:spPr bwMode="auto">
          <a:xfrm>
            <a:off x="8519481" y="324167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60510" name="Text Box 62"/>
          <p:cNvSpPr txBox="1">
            <a:spLocks noChangeArrowheads="1"/>
          </p:cNvSpPr>
          <p:nvPr/>
        </p:nvSpPr>
        <p:spPr bwMode="auto">
          <a:xfrm>
            <a:off x="1422029" y="3214688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9181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90" grpId="0" animBg="1" autoUpdateAnimBg="0"/>
      <p:bldP spid="360491" grpId="0" animBg="1" autoUpdateAnimBg="0"/>
      <p:bldP spid="360492" grpId="0" animBg="1" autoUpdateAnimBg="0"/>
      <p:bldP spid="360493" grpId="0" animBg="1" autoUpdateAnimBg="0"/>
      <p:bldP spid="360494" grpId="0" animBg="1" autoUpdateAnimBg="0"/>
      <p:bldP spid="360495" grpId="0" animBg="1" autoUpdateAnimBg="0"/>
      <p:bldP spid="360496" grpId="0" animBg="1" autoUpdateAnimBg="0"/>
      <p:bldP spid="36049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Translate the following into Machine Language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$t1 has the base of the array A and $s2 </a:t>
            </a:r>
            <a:r>
              <a:rPr lang="en-US" dirty="0" smtClean="0"/>
              <a:t>corresponds to </a:t>
            </a:r>
            <a:r>
              <a:rPr lang="en-US" dirty="0"/>
              <a:t>h, the assignment statement</a:t>
            </a:r>
          </a:p>
          <a:p>
            <a:pPr marL="0" indent="0">
              <a:buNone/>
            </a:pPr>
            <a:r>
              <a:rPr lang="en-IE" dirty="0"/>
              <a:t>A[300] = h + A[300</a:t>
            </a:r>
            <a:r>
              <a:rPr lang="en-IE" dirty="0" smtClean="0"/>
              <a:t>];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>
                <a:solidFill>
                  <a:srgbClr val="FF0000"/>
                </a:solidFill>
              </a:rPr>
              <a:t>STEP QUESTION 1: Write MIPS equivalent</a:t>
            </a:r>
          </a:p>
          <a:p>
            <a:pPr marL="0" indent="0">
              <a:buNone/>
            </a:pPr>
            <a:r>
              <a:rPr lang="en-IE" dirty="0" smtClean="0">
                <a:solidFill>
                  <a:srgbClr val="FF0000"/>
                </a:solidFill>
              </a:rPr>
              <a:t>STEP QUESTION 2: Write Machine Language equivalent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Answer for first step</a:t>
            </a:r>
            <a:br>
              <a:rPr lang="en-IE" dirty="0" smtClean="0"/>
            </a:br>
            <a:r>
              <a:rPr lang="en-IE" dirty="0" smtClean="0"/>
              <a:t>Assembly equivalent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lw</a:t>
            </a:r>
            <a:r>
              <a:rPr lang="fr-FR" dirty="0"/>
              <a:t> $t0,1200($t1) # </a:t>
            </a:r>
            <a:r>
              <a:rPr lang="fr-FR" dirty="0" err="1"/>
              <a:t>Temporary</a:t>
            </a:r>
            <a:r>
              <a:rPr lang="fr-FR" dirty="0"/>
              <a:t> reg $t0 </a:t>
            </a:r>
            <a:r>
              <a:rPr lang="fr-FR" dirty="0" err="1"/>
              <a:t>gets</a:t>
            </a:r>
            <a:r>
              <a:rPr lang="fr-FR" dirty="0"/>
              <a:t> A[300]</a:t>
            </a:r>
          </a:p>
          <a:p>
            <a:r>
              <a:rPr lang="en-IE" dirty="0"/>
              <a:t>add $t0,$s2,$t0 # Temporary </a:t>
            </a:r>
            <a:r>
              <a:rPr lang="en-IE" dirty="0" err="1"/>
              <a:t>reg</a:t>
            </a:r>
            <a:r>
              <a:rPr lang="en-IE" dirty="0"/>
              <a:t> $t0 gets h + A[300]</a:t>
            </a:r>
          </a:p>
          <a:p>
            <a:r>
              <a:rPr lang="en-US" dirty="0" err="1"/>
              <a:t>sw</a:t>
            </a:r>
            <a:r>
              <a:rPr lang="en-US" dirty="0"/>
              <a:t> $t0,1200($t1) # Stores h + A[300] back into A[300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IE" dirty="0">
                <a:solidFill>
                  <a:srgbClr val="FF0000"/>
                </a:solidFill>
              </a:rPr>
              <a:t>STEP QUESTION 2: Write Machine Language equivalent</a:t>
            </a:r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0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0"/>
          <a:stretch/>
        </p:blipFill>
        <p:spPr>
          <a:xfrm>
            <a:off x="-1" y="-596287"/>
            <a:ext cx="12188825" cy="7451447"/>
          </a:xfr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150812" y="4038600"/>
            <a:ext cx="4693072" cy="9972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Problems in MIPS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Answer to Second step</a:t>
            </a:r>
            <a:br>
              <a:rPr lang="en-IE" dirty="0" smtClean="0"/>
            </a:br>
            <a:r>
              <a:rPr lang="en-IE" dirty="0" smtClean="0"/>
              <a:t>Machine Equivalent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6657975" cy="1409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392487"/>
            <a:ext cx="6657975" cy="8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5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MIPS instruction does this represent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IE" dirty="0"/>
              <a:t>1. sub $t0, $t1, $t2</a:t>
            </a:r>
          </a:p>
          <a:p>
            <a:pPr marL="0" indent="0">
              <a:buNone/>
            </a:pPr>
            <a:r>
              <a:rPr lang="en-IE" dirty="0"/>
              <a:t>2. add $t2, $t0, $t1</a:t>
            </a:r>
          </a:p>
          <a:p>
            <a:pPr marL="0" indent="0">
              <a:buNone/>
            </a:pPr>
            <a:r>
              <a:rPr lang="en-IE" dirty="0"/>
              <a:t>3. sub $t2, $t1, $t0</a:t>
            </a:r>
          </a:p>
          <a:p>
            <a:pPr marL="0" indent="0">
              <a:buNone/>
            </a:pPr>
            <a:r>
              <a:rPr lang="en-IE" dirty="0"/>
              <a:t>4. sub $t2, $t0, $t1</a:t>
            </a:r>
            <a:endParaRPr lang="en-US" dirty="0" smtClean="0"/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2590800"/>
            <a:ext cx="6657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5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Option 4</a:t>
            </a:r>
          </a:p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Write Machine equivalent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sll</a:t>
            </a:r>
            <a:r>
              <a:rPr lang="en-IE" dirty="0"/>
              <a:t> $t2,$s0,4 # </a:t>
            </a:r>
            <a:r>
              <a:rPr lang="en-IE" dirty="0" err="1"/>
              <a:t>reg</a:t>
            </a:r>
            <a:r>
              <a:rPr lang="en-IE" dirty="0"/>
              <a:t> $t2 = </a:t>
            </a:r>
            <a:r>
              <a:rPr lang="en-IE" dirty="0" err="1"/>
              <a:t>reg</a:t>
            </a:r>
            <a:r>
              <a:rPr lang="en-IE" dirty="0"/>
              <a:t> $s0 &lt;&lt; 4 bits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3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Answer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756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encoding of </a:t>
            </a:r>
            <a:r>
              <a:rPr lang="en-US" dirty="0" err="1"/>
              <a:t>sll</a:t>
            </a:r>
            <a:r>
              <a:rPr lang="en-US" dirty="0"/>
              <a:t> is 0 in both the op and </a:t>
            </a:r>
            <a:r>
              <a:rPr lang="en-US" dirty="0" err="1"/>
              <a:t>funct</a:t>
            </a:r>
            <a:r>
              <a:rPr lang="en-US" dirty="0"/>
              <a:t> fields</a:t>
            </a:r>
            <a:r>
              <a:rPr lang="en-US" dirty="0" smtClean="0"/>
              <a:t>, </a:t>
            </a:r>
            <a:r>
              <a:rPr lang="en-US" dirty="0" err="1" smtClean="0"/>
              <a:t>rd</a:t>
            </a:r>
            <a:r>
              <a:rPr lang="en-US" dirty="0" smtClean="0"/>
              <a:t> </a:t>
            </a:r>
            <a:r>
              <a:rPr lang="en-US" dirty="0"/>
              <a:t>contains 10 (</a:t>
            </a:r>
            <a:r>
              <a:rPr lang="en-US" dirty="0" smtClean="0"/>
              <a:t>register $</a:t>
            </a:r>
            <a:r>
              <a:rPr lang="en-US" dirty="0"/>
              <a:t>t2), </a:t>
            </a:r>
            <a:r>
              <a:rPr lang="en-US" dirty="0" err="1" smtClean="0"/>
              <a:t>rt</a:t>
            </a:r>
            <a:r>
              <a:rPr lang="en-US" dirty="0" smtClean="0"/>
              <a:t> </a:t>
            </a:r>
            <a:r>
              <a:rPr lang="en-US" dirty="0"/>
              <a:t>contains 16 (register $s0), </a:t>
            </a:r>
            <a:r>
              <a:rPr lang="en-US" dirty="0" smtClean="0"/>
              <a:t>and </a:t>
            </a:r>
            <a:r>
              <a:rPr lang="en-US" dirty="0" err="1"/>
              <a:t>shamt</a:t>
            </a:r>
            <a:r>
              <a:rPr lang="en-US" dirty="0"/>
              <a:t> contains </a:t>
            </a:r>
            <a:r>
              <a:rPr lang="en-US" dirty="0" smtClean="0"/>
              <a:t>4 The </a:t>
            </a:r>
            <a:r>
              <a:rPr lang="en-US" dirty="0" err="1"/>
              <a:t>rs</a:t>
            </a:r>
            <a:r>
              <a:rPr lang="en-US" dirty="0"/>
              <a:t> field is </a:t>
            </a:r>
            <a:r>
              <a:rPr lang="en-US" dirty="0" smtClean="0"/>
              <a:t>unused and </a:t>
            </a:r>
            <a:r>
              <a:rPr lang="en-US" dirty="0"/>
              <a:t>thus is set to </a:t>
            </a:r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Shift </a:t>
            </a:r>
            <a:r>
              <a:rPr lang="en-US" dirty="0"/>
              <a:t>left logical provides a bonus </a:t>
            </a:r>
            <a:r>
              <a:rPr lang="en-US" dirty="0" smtClean="0"/>
              <a:t>benefit</a:t>
            </a:r>
          </a:p>
          <a:p>
            <a:r>
              <a:rPr lang="en-US" dirty="0" smtClean="0"/>
              <a:t>Shifting </a:t>
            </a:r>
            <a:r>
              <a:rPr lang="en-US" dirty="0"/>
              <a:t>left by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bits gives </a:t>
            </a:r>
            <a:r>
              <a:rPr lang="en-US" dirty="0" smtClean="0"/>
              <a:t>the same </a:t>
            </a:r>
            <a:r>
              <a:rPr lang="en-US" dirty="0"/>
              <a:t>result as multiplying by 2</a:t>
            </a:r>
            <a:r>
              <a:rPr lang="en-US" i="1" baseline="30000" dirty="0"/>
              <a:t>i</a:t>
            </a:r>
            <a:r>
              <a:rPr lang="en-US" dirty="0"/>
              <a:t>, just as shifting a decimal number by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digits </a:t>
            </a:r>
            <a:r>
              <a:rPr lang="en-US" dirty="0" smtClean="0"/>
              <a:t>is equivalent </a:t>
            </a:r>
            <a:r>
              <a:rPr lang="en-US" dirty="0"/>
              <a:t>to multiplying by </a:t>
            </a:r>
            <a:r>
              <a:rPr lang="en-US" dirty="0" smtClean="0"/>
              <a:t>10</a:t>
            </a:r>
            <a:r>
              <a:rPr lang="en-US" i="1" baseline="30000" dirty="0" smtClean="0"/>
              <a:t>i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the above </a:t>
            </a:r>
            <a:r>
              <a:rPr lang="en-US" dirty="0" err="1"/>
              <a:t>sll</a:t>
            </a:r>
            <a:r>
              <a:rPr lang="en-US" dirty="0"/>
              <a:t> shifts by 4, </a:t>
            </a:r>
            <a:r>
              <a:rPr lang="en-US" dirty="0" smtClean="0"/>
              <a:t>which gives </a:t>
            </a:r>
            <a:r>
              <a:rPr lang="en-US" dirty="0"/>
              <a:t>the same result as multiplying by 2</a:t>
            </a:r>
            <a:r>
              <a:rPr lang="en-US" baseline="30000" dirty="0"/>
              <a:t>4</a:t>
            </a:r>
            <a:r>
              <a:rPr lang="en-US" dirty="0"/>
              <a:t> or 16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2667000"/>
            <a:ext cx="8763000" cy="10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1428571" cy="4525963"/>
          </a:xfrm>
        </p:spPr>
        <p:txBody>
          <a:bodyPr>
            <a:normAutofit/>
          </a:bodyPr>
          <a:lstStyle/>
          <a:p>
            <a:r>
              <a:rPr lang="en-US" dirty="0"/>
              <a:t>if register $t2 contains</a:t>
            </a:r>
          </a:p>
          <a:p>
            <a:pPr marL="0" indent="0">
              <a:buNone/>
            </a:pPr>
            <a:r>
              <a:rPr lang="en-US" dirty="0"/>
              <a:t>0000 0000 0000 0000 0000 1101 1100 0000</a:t>
            </a:r>
            <a:r>
              <a:rPr lang="en-US" baseline="-25000" dirty="0"/>
              <a:t>two</a:t>
            </a:r>
          </a:p>
          <a:p>
            <a:r>
              <a:rPr lang="en-US" dirty="0"/>
              <a:t>and register $t1 contains</a:t>
            </a:r>
          </a:p>
          <a:p>
            <a:pPr marL="0" indent="0">
              <a:buNone/>
            </a:pPr>
            <a:r>
              <a:rPr lang="en-US" dirty="0"/>
              <a:t>0000 0000 0000 0000 0011 1100 0000 0000</a:t>
            </a:r>
            <a:r>
              <a:rPr lang="en-US" baseline="-25000" dirty="0"/>
              <a:t>two</a:t>
            </a:r>
          </a:p>
          <a:p>
            <a:r>
              <a:rPr lang="en-US" dirty="0"/>
              <a:t>then, </a:t>
            </a:r>
            <a:r>
              <a:rPr lang="en-US" dirty="0" smtClean="0"/>
              <a:t>after </a:t>
            </a:r>
            <a:r>
              <a:rPr lang="en-US" dirty="0"/>
              <a:t>executing the MIPS instruction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and $t0,$t1,$t2 #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$t0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$t1 &amp;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$t2</a:t>
            </a:r>
          </a:p>
          <a:p>
            <a:pPr marL="0" indent="0">
              <a:buNone/>
            </a:pPr>
            <a:r>
              <a:rPr lang="en-US" dirty="0" smtClean="0"/>
              <a:t>What will be the </a:t>
            </a:r>
            <a:r>
              <a:rPr lang="en-US" dirty="0"/>
              <a:t>value of register $</a:t>
            </a:r>
            <a:r>
              <a:rPr lang="en-US" dirty="0" smtClean="0"/>
              <a:t>t0?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0000 0000 0000 0000 0000 1100 0000 0000</a:t>
            </a:r>
            <a:r>
              <a:rPr lang="en-US" baseline="-25000" dirty="0"/>
              <a:t>two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5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code segment, f, g, h, </a:t>
            </a:r>
            <a:r>
              <a:rPr lang="en-US" dirty="0" err="1"/>
              <a:t>i</a:t>
            </a:r>
            <a:r>
              <a:rPr lang="en-US" dirty="0"/>
              <a:t>, and j are variables. If the </a:t>
            </a:r>
            <a:r>
              <a:rPr lang="en-US" dirty="0" smtClean="0"/>
              <a:t>five variables </a:t>
            </a:r>
            <a:r>
              <a:rPr lang="en-US" dirty="0"/>
              <a:t>f through j correspond to the </a:t>
            </a:r>
            <a:r>
              <a:rPr lang="en-US" dirty="0" smtClean="0"/>
              <a:t>five </a:t>
            </a:r>
            <a:r>
              <a:rPr lang="en-US" dirty="0"/>
              <a:t>registers $s0 through $s4, </a:t>
            </a:r>
            <a:r>
              <a:rPr lang="en-US" dirty="0" smtClean="0">
                <a:solidFill>
                  <a:srgbClr val="FF0000"/>
                </a:solidFill>
              </a:rPr>
              <a:t>what is </a:t>
            </a:r>
            <a:r>
              <a:rPr lang="en-US" dirty="0">
                <a:solidFill>
                  <a:srgbClr val="FF0000"/>
                </a:solidFill>
              </a:rPr>
              <a:t>the compiled MIPS code for this C </a:t>
            </a:r>
            <a:r>
              <a:rPr lang="en-US" i="1" dirty="0">
                <a:solidFill>
                  <a:srgbClr val="FF0000"/>
                </a:solidFill>
              </a:rPr>
              <a:t>if </a:t>
            </a:r>
            <a:r>
              <a:rPr lang="en-US" dirty="0">
                <a:solidFill>
                  <a:srgbClr val="FF0000"/>
                </a:solidFill>
              </a:rPr>
              <a:t>statement?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j)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 + h;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 – h;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QUIZ – MIPS on Tuesday 25</a:t>
            </a:r>
            <a:r>
              <a:rPr lang="en-IE" baseline="30000" dirty="0" smtClean="0"/>
              <a:t>th</a:t>
            </a:r>
            <a:r>
              <a:rPr lang="en-IE" dirty="0" smtClean="0"/>
              <a:t> June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860800" cy="365125"/>
          </a:xfrm>
        </p:spPr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4419600"/>
            <a:ext cx="10969943" cy="1706564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left box corresponds </a:t>
            </a:r>
            <a:r>
              <a:rPr lang="en-US" dirty="0" smtClean="0"/>
              <a:t>to the </a:t>
            </a:r>
            <a:r>
              <a:rPr lang="en-US" i="1" dirty="0"/>
              <a:t>then </a:t>
            </a:r>
            <a:r>
              <a:rPr lang="en-US" dirty="0"/>
              <a:t>part of the </a:t>
            </a:r>
            <a:r>
              <a:rPr lang="en-US" i="1" dirty="0"/>
              <a:t>if </a:t>
            </a:r>
            <a:r>
              <a:rPr lang="en-US" dirty="0"/>
              <a:t>statement, and the right box corresponds to the </a:t>
            </a:r>
            <a:r>
              <a:rPr lang="en-US" i="1" dirty="0"/>
              <a:t>else </a:t>
            </a:r>
            <a:r>
              <a:rPr lang="en-US" dirty="0"/>
              <a:t>part.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47800"/>
            <a:ext cx="4572000" cy="28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2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Memory Operands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822817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Arithmetic </a:t>
            </a:r>
            <a:r>
              <a:rPr lang="en-US" dirty="0"/>
              <a:t>operations occur only on registers in </a:t>
            </a:r>
            <a:r>
              <a:rPr lang="en-US" dirty="0" smtClean="0"/>
              <a:t>MIPS instructions</a:t>
            </a:r>
            <a:endParaRPr lang="en-US" dirty="0"/>
          </a:p>
          <a:p>
            <a:r>
              <a:rPr lang="en-US" dirty="0" smtClean="0"/>
              <a:t>Thus</a:t>
            </a:r>
            <a:r>
              <a:rPr lang="en-US" dirty="0"/>
              <a:t>, MIPS </a:t>
            </a:r>
            <a:r>
              <a:rPr lang="en-US" dirty="0" smtClean="0"/>
              <a:t>has </a:t>
            </a:r>
            <a:r>
              <a:rPr lang="en-US" b="1" dirty="0" smtClean="0"/>
              <a:t>data transfer instructions </a:t>
            </a:r>
            <a:r>
              <a:rPr lang="en-US" dirty="0" smtClean="0"/>
              <a:t>- that </a:t>
            </a:r>
            <a:r>
              <a:rPr lang="en-US" dirty="0"/>
              <a:t>transfer data </a:t>
            </a:r>
            <a:r>
              <a:rPr lang="en-US" dirty="0" smtClean="0"/>
              <a:t>between memory </a:t>
            </a:r>
            <a:r>
              <a:rPr lang="en-US" dirty="0"/>
              <a:t>and </a:t>
            </a:r>
            <a:r>
              <a:rPr lang="en-US" dirty="0" smtClean="0"/>
              <a:t>registers</a:t>
            </a:r>
            <a:endParaRPr lang="en-US" dirty="0"/>
          </a:p>
          <a:p>
            <a:r>
              <a:rPr lang="en-US" dirty="0"/>
              <a:t>To access a word in memory, the instruction must supply the memory </a:t>
            </a:r>
            <a:r>
              <a:rPr lang="en-US" b="1" dirty="0" smtClean="0"/>
              <a:t>address</a:t>
            </a:r>
            <a:endParaRPr lang="en-US" dirty="0"/>
          </a:p>
          <a:p>
            <a:r>
              <a:rPr lang="en-US" dirty="0"/>
              <a:t>Memory is just a large, single-dimensional array, with the address acting as </a:t>
            </a:r>
            <a:r>
              <a:rPr lang="en-US" dirty="0" smtClean="0"/>
              <a:t>the index </a:t>
            </a:r>
            <a:r>
              <a:rPr lang="en-US" dirty="0"/>
              <a:t>to that array, starting at </a:t>
            </a:r>
            <a:r>
              <a:rPr lang="en-US" dirty="0" smtClean="0"/>
              <a:t>0</a:t>
            </a:r>
          </a:p>
          <a:p>
            <a:r>
              <a:rPr lang="en-US" dirty="0" smtClean="0"/>
              <a:t>For </a:t>
            </a:r>
            <a:r>
              <a:rPr lang="en-US" dirty="0"/>
              <a:t>example, in </a:t>
            </a:r>
            <a:r>
              <a:rPr lang="en-US" dirty="0" smtClean="0"/>
              <a:t>Figure, the </a:t>
            </a:r>
            <a:r>
              <a:rPr lang="en-US" dirty="0"/>
              <a:t>address of the </a:t>
            </a:r>
            <a:r>
              <a:rPr lang="en-US" dirty="0" smtClean="0"/>
              <a:t>third data </a:t>
            </a:r>
            <a:r>
              <a:rPr lang="en-US" dirty="0"/>
              <a:t>element is 2, and the value of Memory[2] is 10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0" y="2286000"/>
            <a:ext cx="35718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9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expression </a:t>
            </a:r>
            <a:r>
              <a:rPr lang="en-US" dirty="0"/>
              <a:t>compares for equality, so it would seem that we would want </a:t>
            </a:r>
            <a:r>
              <a:rPr lang="en-US" dirty="0" smtClean="0"/>
              <a:t>the branch </a:t>
            </a:r>
            <a:r>
              <a:rPr lang="en-US" dirty="0"/>
              <a:t>if registers are equal instruction (</a:t>
            </a:r>
            <a:r>
              <a:rPr lang="en-US" dirty="0" err="1" smtClean="0"/>
              <a:t>beq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</a:t>
            </a:r>
            <a:r>
              <a:rPr lang="en-US" dirty="0"/>
              <a:t>general, the code will </a:t>
            </a:r>
            <a:r>
              <a:rPr lang="en-US" dirty="0" smtClean="0"/>
              <a:t>be more efficient </a:t>
            </a:r>
            <a:r>
              <a:rPr lang="en-US" dirty="0"/>
              <a:t>if we test for the opposite condition to branch over the code </a:t>
            </a:r>
            <a:r>
              <a:rPr lang="en-US" dirty="0" smtClean="0"/>
              <a:t>that performs </a:t>
            </a:r>
            <a:r>
              <a:rPr lang="en-US" dirty="0"/>
              <a:t>the subsequent </a:t>
            </a:r>
            <a:r>
              <a:rPr lang="en-US" i="1" dirty="0"/>
              <a:t>then </a:t>
            </a:r>
            <a:r>
              <a:rPr lang="en-US" dirty="0"/>
              <a:t>part of the </a:t>
            </a:r>
            <a:r>
              <a:rPr lang="en-US" i="1" dirty="0"/>
              <a:t>if </a:t>
            </a:r>
            <a:r>
              <a:rPr lang="en-US" dirty="0"/>
              <a:t>(the label Else is </a:t>
            </a:r>
            <a:r>
              <a:rPr lang="en-US" dirty="0" smtClean="0"/>
              <a:t>defined </a:t>
            </a:r>
            <a:r>
              <a:rPr lang="en-US" dirty="0"/>
              <a:t>below</a:t>
            </a:r>
            <a:r>
              <a:rPr lang="en-US" dirty="0" smtClean="0"/>
              <a:t>) and </a:t>
            </a:r>
            <a:r>
              <a:rPr lang="en-US" dirty="0"/>
              <a:t>so we use the branch if registers are </a:t>
            </a:r>
            <a:r>
              <a:rPr lang="en-US" i="1" dirty="0"/>
              <a:t>not </a:t>
            </a:r>
            <a:r>
              <a:rPr lang="en-US" dirty="0"/>
              <a:t>equal instruction (</a:t>
            </a:r>
            <a:r>
              <a:rPr lang="en-US" dirty="0" err="1"/>
              <a:t>bne</a:t>
            </a:r>
            <a:r>
              <a:rPr lang="en-US" dirty="0"/>
              <a:t>):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876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$s3,$s4,Else # go to Else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≠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</a:t>
            </a:r>
          </a:p>
          <a:p>
            <a:r>
              <a:rPr lang="en-US" dirty="0" smtClean="0"/>
              <a:t>The </a:t>
            </a:r>
            <a:r>
              <a:rPr lang="en-US" dirty="0"/>
              <a:t>next assignment statement performs a single operation, and if all </a:t>
            </a:r>
            <a:r>
              <a:rPr lang="en-US" dirty="0" smtClean="0"/>
              <a:t>the operands </a:t>
            </a:r>
            <a:r>
              <a:rPr lang="en-US" dirty="0"/>
              <a:t>are allocated to registers, it is just one instruction: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add $s0,$s1,$s2 # f = g + h (skipped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≠ j)</a:t>
            </a:r>
          </a:p>
          <a:p>
            <a:r>
              <a:rPr lang="en-US" dirty="0"/>
              <a:t>We now need to go to the end of the </a:t>
            </a:r>
            <a:r>
              <a:rPr lang="en-US" i="1" dirty="0"/>
              <a:t>if </a:t>
            </a:r>
            <a:r>
              <a:rPr lang="en-US" dirty="0" smtClean="0"/>
              <a:t>statement</a:t>
            </a:r>
          </a:p>
          <a:p>
            <a:r>
              <a:rPr lang="en-US" dirty="0" smtClean="0"/>
              <a:t>This </a:t>
            </a:r>
            <a:r>
              <a:rPr lang="en-US" dirty="0"/>
              <a:t>example </a:t>
            </a:r>
            <a:r>
              <a:rPr lang="en-US" dirty="0" smtClean="0"/>
              <a:t>introduces another </a:t>
            </a:r>
            <a:r>
              <a:rPr lang="en-US" dirty="0"/>
              <a:t>kind of branch, oft en called an </a:t>
            </a:r>
            <a:r>
              <a:rPr lang="en-US" i="1" dirty="0"/>
              <a:t>unconditional branch</a:t>
            </a:r>
            <a:r>
              <a:rPr lang="en-US" dirty="0"/>
              <a:t>. </a:t>
            </a:r>
            <a:r>
              <a:rPr lang="en-US" dirty="0" smtClean="0"/>
              <a:t>This instruction says </a:t>
            </a:r>
            <a:r>
              <a:rPr lang="en-US" dirty="0"/>
              <a:t>that the processor always follows the </a:t>
            </a:r>
            <a:r>
              <a:rPr lang="en-US" dirty="0" smtClean="0"/>
              <a:t>branch</a:t>
            </a:r>
          </a:p>
          <a:p>
            <a:r>
              <a:rPr lang="en-US" dirty="0" smtClean="0"/>
              <a:t>To </a:t>
            </a:r>
            <a:r>
              <a:rPr lang="en-US" dirty="0"/>
              <a:t>distinguish </a:t>
            </a:r>
            <a:r>
              <a:rPr lang="en-US" dirty="0" smtClean="0"/>
              <a:t>between conditional </a:t>
            </a:r>
            <a:r>
              <a:rPr lang="en-US" dirty="0"/>
              <a:t>and unconditional branches, the MIPS name for this type </a:t>
            </a:r>
            <a:r>
              <a:rPr lang="en-US" dirty="0" smtClean="0"/>
              <a:t>of instruction </a:t>
            </a:r>
            <a:r>
              <a:rPr lang="en-US" dirty="0"/>
              <a:t>is </a:t>
            </a:r>
            <a:r>
              <a:rPr lang="en-US" i="1" dirty="0"/>
              <a:t>jump</a:t>
            </a:r>
            <a:r>
              <a:rPr lang="en-US" dirty="0"/>
              <a:t>, abbreviated as j (the label Exit is </a:t>
            </a:r>
            <a:r>
              <a:rPr lang="en-US" dirty="0" smtClean="0"/>
              <a:t>defined </a:t>
            </a:r>
            <a:r>
              <a:rPr lang="en-US" dirty="0"/>
              <a:t>below).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j Exit # go to Exit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13523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assignment statement in the </a:t>
            </a:r>
            <a:r>
              <a:rPr lang="en-US" i="1" dirty="0"/>
              <a:t>else </a:t>
            </a:r>
            <a:r>
              <a:rPr lang="en-US" dirty="0"/>
              <a:t>portion of the </a:t>
            </a:r>
            <a:r>
              <a:rPr lang="en-US" i="1" dirty="0"/>
              <a:t>if </a:t>
            </a:r>
            <a:r>
              <a:rPr lang="en-US" dirty="0" smtClean="0"/>
              <a:t>statement </a:t>
            </a:r>
            <a:r>
              <a:rPr lang="en-US" dirty="0"/>
              <a:t>can again </a:t>
            </a:r>
            <a:r>
              <a:rPr lang="en-US" dirty="0" smtClean="0"/>
              <a:t>be compiled </a:t>
            </a:r>
            <a:r>
              <a:rPr lang="en-US" dirty="0"/>
              <a:t>into a single </a:t>
            </a:r>
            <a:r>
              <a:rPr lang="en-US" dirty="0" smtClean="0"/>
              <a:t>instruction</a:t>
            </a:r>
          </a:p>
          <a:p>
            <a:r>
              <a:rPr lang="en-US" dirty="0" smtClean="0"/>
              <a:t>We </a:t>
            </a:r>
            <a:r>
              <a:rPr lang="en-US" dirty="0"/>
              <a:t>just need to append the label Else </a:t>
            </a:r>
            <a:r>
              <a:rPr lang="en-US" dirty="0" smtClean="0"/>
              <a:t>to this instruction</a:t>
            </a:r>
          </a:p>
          <a:p>
            <a:r>
              <a:rPr lang="en-US" dirty="0" smtClean="0"/>
              <a:t>We </a:t>
            </a:r>
            <a:r>
              <a:rPr lang="en-US" dirty="0"/>
              <a:t>also show the label Exit that is </a:t>
            </a:r>
            <a:r>
              <a:rPr lang="en-US" dirty="0" smtClean="0"/>
              <a:t>after </a:t>
            </a:r>
            <a:r>
              <a:rPr lang="en-US" dirty="0"/>
              <a:t>this instruction</a:t>
            </a:r>
            <a:r>
              <a:rPr lang="en-US" dirty="0" smtClean="0"/>
              <a:t>,  showing </a:t>
            </a:r>
            <a:r>
              <a:rPr lang="en-US" dirty="0"/>
              <a:t>the end of the </a:t>
            </a:r>
            <a:r>
              <a:rPr lang="en-US" i="1" dirty="0"/>
              <a:t>if-then-else </a:t>
            </a:r>
            <a:r>
              <a:rPr lang="en-US" dirty="0"/>
              <a:t>compiled code:</a:t>
            </a:r>
          </a:p>
          <a:p>
            <a:pPr marL="0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Else:sub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$s0,$s1,$s2 # f = g – h (skipped if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= j)</a:t>
            </a:r>
          </a:p>
          <a:p>
            <a:pPr marL="0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Exit: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$s3,$s4,Else # go to Else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≠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	add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$s0,$s1,$s2 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 = g + h (skipped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≠ j)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	j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Exit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	  #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go to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Exit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		sub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$s0,$s1,$s2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#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 = g – h (skipped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j)</a:t>
            </a:r>
          </a:p>
          <a:p>
            <a:pPr marL="0" indent="0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Exit: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while (save[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== k)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/>
              <a:t>Assume that </a:t>
            </a:r>
            <a:r>
              <a:rPr lang="en-US" dirty="0" err="1"/>
              <a:t>i</a:t>
            </a:r>
            <a:r>
              <a:rPr lang="en-US" dirty="0"/>
              <a:t> and k correspond to registers $s3 and $s5 and the base of </a:t>
            </a:r>
            <a:r>
              <a:rPr lang="en-US" dirty="0" smtClean="0"/>
              <a:t>the array </a:t>
            </a:r>
            <a:r>
              <a:rPr lang="en-US" dirty="0"/>
              <a:t>save is in $s6. </a:t>
            </a:r>
            <a:r>
              <a:rPr lang="en-US" dirty="0">
                <a:solidFill>
                  <a:srgbClr val="FF0000"/>
                </a:solidFill>
              </a:rPr>
              <a:t>What is the MIPS assembly code corresponding to </a:t>
            </a:r>
            <a:r>
              <a:rPr lang="en-US" dirty="0" smtClean="0">
                <a:solidFill>
                  <a:srgbClr val="FF0000"/>
                </a:solidFill>
              </a:rPr>
              <a:t>this C </a:t>
            </a:r>
            <a:r>
              <a:rPr lang="en-US" dirty="0">
                <a:solidFill>
                  <a:srgbClr val="FF0000"/>
                </a:solidFill>
              </a:rPr>
              <a:t>segment?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</a:t>
            </a:r>
            <a:r>
              <a:rPr lang="en-US" dirty="0"/>
              <a:t>step is to load save[</a:t>
            </a:r>
            <a:r>
              <a:rPr lang="en-US" dirty="0" err="1"/>
              <a:t>i</a:t>
            </a:r>
            <a:r>
              <a:rPr lang="en-US" dirty="0"/>
              <a:t>] into a temporary </a:t>
            </a:r>
            <a:r>
              <a:rPr lang="en-US" dirty="0" smtClean="0"/>
              <a:t>register</a:t>
            </a:r>
          </a:p>
          <a:p>
            <a:r>
              <a:rPr lang="en-US" dirty="0" smtClean="0"/>
              <a:t>Before </a:t>
            </a:r>
            <a:r>
              <a:rPr lang="en-US" dirty="0"/>
              <a:t>we can </a:t>
            </a:r>
            <a:r>
              <a:rPr lang="en-US" dirty="0" smtClean="0"/>
              <a:t>load save[</a:t>
            </a:r>
            <a:r>
              <a:rPr lang="en-US" dirty="0" err="1" smtClean="0"/>
              <a:t>i</a:t>
            </a:r>
            <a:r>
              <a:rPr lang="en-US" dirty="0"/>
              <a:t>] into a temporary register, we need to have its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Before we can </a:t>
            </a:r>
            <a:r>
              <a:rPr lang="en-US" dirty="0"/>
              <a:t>add </a:t>
            </a:r>
            <a:r>
              <a:rPr lang="en-US" dirty="0" err="1"/>
              <a:t>i</a:t>
            </a:r>
            <a:r>
              <a:rPr lang="en-US" dirty="0"/>
              <a:t> to the base of array save to form the address, we must multiply </a:t>
            </a:r>
            <a:r>
              <a:rPr lang="en-US" dirty="0" smtClean="0"/>
              <a:t>the index </a:t>
            </a:r>
            <a:r>
              <a:rPr lang="en-US" dirty="0" err="1"/>
              <a:t>i</a:t>
            </a:r>
            <a:r>
              <a:rPr lang="en-US" dirty="0"/>
              <a:t> by 4 due to the byte addressing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Fortunately</a:t>
            </a:r>
            <a:r>
              <a:rPr lang="en-US" dirty="0"/>
              <a:t>, we can use </a:t>
            </a:r>
            <a:r>
              <a:rPr lang="en-US" dirty="0" smtClean="0"/>
              <a:t>shift left </a:t>
            </a:r>
            <a:r>
              <a:rPr lang="en-US" dirty="0"/>
              <a:t>logical, since </a:t>
            </a:r>
            <a:r>
              <a:rPr lang="en-US" dirty="0" smtClean="0"/>
              <a:t>shifting </a:t>
            </a:r>
            <a:r>
              <a:rPr lang="en-US" dirty="0"/>
              <a:t>left by 2 bits multiplies by 2</a:t>
            </a:r>
            <a:r>
              <a:rPr lang="en-US" baseline="30000" dirty="0"/>
              <a:t>2</a:t>
            </a:r>
            <a:r>
              <a:rPr lang="en-US" dirty="0"/>
              <a:t> or 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need to add the label Loop to it so that we can branch </a:t>
            </a:r>
            <a:r>
              <a:rPr lang="en-US" dirty="0" smtClean="0"/>
              <a:t>back to </a:t>
            </a:r>
            <a:r>
              <a:rPr lang="en-US" dirty="0"/>
              <a:t>that instruction at the end of the loop: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Loop: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$t1,$s3,2 # Temp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$t1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* 4</a:t>
            </a:r>
          </a:p>
          <a:p>
            <a:r>
              <a:rPr lang="en-US" dirty="0"/>
              <a:t>To get the address of save[</a:t>
            </a:r>
            <a:r>
              <a:rPr lang="en-US" dirty="0" err="1"/>
              <a:t>i</a:t>
            </a:r>
            <a:r>
              <a:rPr lang="en-US" dirty="0"/>
              <a:t>], we need to add $t1 and the base of save in $s6: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add $t1,$t1,$s6 # $t1 = address of save[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dirty="0"/>
              <a:t>Now we can use that address to load save[</a:t>
            </a:r>
            <a:r>
              <a:rPr lang="en-US" dirty="0" err="1"/>
              <a:t>i</a:t>
            </a:r>
            <a:r>
              <a:rPr lang="en-US" dirty="0"/>
              <a:t>] into a temporary register:</a:t>
            </a:r>
          </a:p>
          <a:p>
            <a:pPr marL="0" indent="0">
              <a:buNone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lw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$t0,0($t1) #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Temp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reg $t0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save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[i]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135237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next instruction performs the loop test, exiting if save[</a:t>
            </a:r>
            <a:r>
              <a:rPr lang="en-US" dirty="0" err="1"/>
              <a:t>i</a:t>
            </a:r>
            <a:r>
              <a:rPr lang="en-US" dirty="0"/>
              <a:t>] ≠ k: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$t0,$s5, Exit # go to Exit if save[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≠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</a:t>
            </a:r>
          </a:p>
          <a:p>
            <a:r>
              <a:rPr lang="en-US" dirty="0" smtClean="0"/>
              <a:t>The </a:t>
            </a:r>
            <a:r>
              <a:rPr lang="en-US" dirty="0"/>
              <a:t>next instruction adds 1 to i: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$s3,$s3,1 #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+ 1</a:t>
            </a:r>
          </a:p>
          <a:p>
            <a:r>
              <a:rPr lang="en-US" dirty="0" smtClean="0"/>
              <a:t>The </a:t>
            </a:r>
            <a:r>
              <a:rPr lang="en-US" dirty="0"/>
              <a:t>end of the loop branches back to the </a:t>
            </a:r>
            <a:r>
              <a:rPr lang="en-US" i="1" dirty="0"/>
              <a:t>while </a:t>
            </a:r>
            <a:r>
              <a:rPr lang="en-US" dirty="0"/>
              <a:t>test at the top of the </a:t>
            </a:r>
            <a:r>
              <a:rPr lang="en-US" dirty="0" smtClean="0"/>
              <a:t>loop</a:t>
            </a:r>
          </a:p>
          <a:p>
            <a:r>
              <a:rPr lang="en-US" dirty="0" smtClean="0"/>
              <a:t>We just </a:t>
            </a:r>
            <a:r>
              <a:rPr lang="en-US" dirty="0"/>
              <a:t>add the Exit label </a:t>
            </a:r>
            <a:r>
              <a:rPr lang="en-US" dirty="0" smtClean="0"/>
              <a:t>after </a:t>
            </a:r>
            <a:r>
              <a:rPr lang="en-US" dirty="0"/>
              <a:t>it, and we’re done: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j Loop # go to Loop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Exit: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8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cs typeface="Courier New" pitchFamily="49" charset="0"/>
              </a:rPr>
              <a:t>Loop: </a:t>
            </a:r>
            <a:r>
              <a:rPr lang="en-US" dirty="0" smtClean="0">
                <a:latin typeface="+mn-lt"/>
                <a:cs typeface="Courier New" pitchFamily="49" charset="0"/>
              </a:rPr>
              <a:t>	</a:t>
            </a:r>
            <a:r>
              <a:rPr lang="en-US" dirty="0" err="1" smtClean="0">
                <a:latin typeface="+mn-lt"/>
                <a:cs typeface="Courier New" pitchFamily="49" charset="0"/>
              </a:rPr>
              <a:t>sll</a:t>
            </a:r>
            <a:r>
              <a:rPr lang="en-US" dirty="0" smtClean="0">
                <a:latin typeface="+mn-lt"/>
                <a:cs typeface="Courier New" pitchFamily="49" charset="0"/>
              </a:rPr>
              <a:t> </a:t>
            </a:r>
            <a:r>
              <a:rPr lang="en-US" dirty="0">
                <a:latin typeface="+mn-lt"/>
                <a:cs typeface="Courier New" pitchFamily="49" charset="0"/>
              </a:rPr>
              <a:t>$t1,$s3,2 </a:t>
            </a:r>
            <a:r>
              <a:rPr lang="en-US" dirty="0" smtClean="0">
                <a:latin typeface="+mn-lt"/>
                <a:cs typeface="Courier New" pitchFamily="49" charset="0"/>
              </a:rPr>
              <a:t>		# </a:t>
            </a:r>
            <a:r>
              <a:rPr lang="en-US" dirty="0">
                <a:latin typeface="+mn-lt"/>
                <a:cs typeface="Courier New" pitchFamily="49" charset="0"/>
              </a:rPr>
              <a:t>Temp </a:t>
            </a:r>
            <a:r>
              <a:rPr lang="en-US" dirty="0" err="1">
                <a:latin typeface="+mn-lt"/>
                <a:cs typeface="Courier New" pitchFamily="49" charset="0"/>
              </a:rPr>
              <a:t>reg</a:t>
            </a:r>
            <a:r>
              <a:rPr lang="en-US" dirty="0">
                <a:latin typeface="+mn-lt"/>
                <a:cs typeface="Courier New" pitchFamily="49" charset="0"/>
              </a:rPr>
              <a:t> $t1 = </a:t>
            </a:r>
            <a:r>
              <a:rPr lang="en-US" dirty="0" err="1">
                <a:latin typeface="+mn-lt"/>
                <a:cs typeface="Courier New" pitchFamily="49" charset="0"/>
              </a:rPr>
              <a:t>i</a:t>
            </a:r>
            <a:r>
              <a:rPr lang="en-US" dirty="0">
                <a:latin typeface="+mn-lt"/>
                <a:cs typeface="Courier New" pitchFamily="49" charset="0"/>
              </a:rPr>
              <a:t> * 4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Courier New" pitchFamily="49" charset="0"/>
              </a:rPr>
              <a:t>		add </a:t>
            </a:r>
            <a:r>
              <a:rPr lang="en-US" dirty="0">
                <a:latin typeface="+mn-lt"/>
                <a:cs typeface="Courier New" pitchFamily="49" charset="0"/>
              </a:rPr>
              <a:t>$t1,$t1,$s6 </a:t>
            </a:r>
            <a:r>
              <a:rPr lang="en-US" dirty="0" smtClean="0">
                <a:latin typeface="+mn-lt"/>
                <a:cs typeface="Courier New" pitchFamily="49" charset="0"/>
              </a:rPr>
              <a:t>	# </a:t>
            </a:r>
            <a:r>
              <a:rPr lang="en-US" dirty="0">
                <a:latin typeface="+mn-lt"/>
                <a:cs typeface="Courier New" pitchFamily="49" charset="0"/>
              </a:rPr>
              <a:t>$t1 = address of save[</a:t>
            </a:r>
            <a:r>
              <a:rPr lang="en-US" dirty="0" err="1">
                <a:latin typeface="+mn-lt"/>
                <a:cs typeface="Courier New" pitchFamily="49" charset="0"/>
              </a:rPr>
              <a:t>i</a:t>
            </a:r>
            <a:r>
              <a:rPr lang="en-US" dirty="0">
                <a:latin typeface="+mn-lt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fr-FR" dirty="0" smtClean="0">
                <a:latin typeface="+mn-lt"/>
                <a:cs typeface="Courier New" pitchFamily="49" charset="0"/>
              </a:rPr>
              <a:t>		</a:t>
            </a:r>
            <a:r>
              <a:rPr lang="fr-FR" dirty="0" err="1" smtClean="0">
                <a:latin typeface="+mn-lt"/>
                <a:cs typeface="Courier New" pitchFamily="49" charset="0"/>
              </a:rPr>
              <a:t>lw</a:t>
            </a:r>
            <a:r>
              <a:rPr lang="fr-FR" dirty="0" smtClean="0">
                <a:latin typeface="+mn-lt"/>
                <a:cs typeface="Courier New" pitchFamily="49" charset="0"/>
              </a:rPr>
              <a:t> </a:t>
            </a:r>
            <a:r>
              <a:rPr lang="fr-FR" dirty="0">
                <a:latin typeface="+mn-lt"/>
                <a:cs typeface="Courier New" pitchFamily="49" charset="0"/>
              </a:rPr>
              <a:t>$t0,0($t1) </a:t>
            </a:r>
            <a:r>
              <a:rPr lang="fr-FR" dirty="0" smtClean="0">
                <a:latin typeface="+mn-lt"/>
                <a:cs typeface="Courier New" pitchFamily="49" charset="0"/>
              </a:rPr>
              <a:t>		# </a:t>
            </a:r>
            <a:r>
              <a:rPr lang="fr-FR" dirty="0" err="1">
                <a:latin typeface="+mn-lt"/>
                <a:cs typeface="Courier New" pitchFamily="49" charset="0"/>
              </a:rPr>
              <a:t>Temp</a:t>
            </a:r>
            <a:r>
              <a:rPr lang="fr-FR" dirty="0">
                <a:latin typeface="+mn-lt"/>
                <a:cs typeface="Courier New" pitchFamily="49" charset="0"/>
              </a:rPr>
              <a:t> reg $t0 = </a:t>
            </a:r>
            <a:r>
              <a:rPr lang="fr-FR" dirty="0" err="1">
                <a:latin typeface="+mn-lt"/>
                <a:cs typeface="Courier New" pitchFamily="49" charset="0"/>
              </a:rPr>
              <a:t>save</a:t>
            </a:r>
            <a:r>
              <a:rPr lang="fr-FR" dirty="0">
                <a:latin typeface="+mn-lt"/>
                <a:cs typeface="Courier New" pitchFamily="49" charset="0"/>
              </a:rPr>
              <a:t>[i]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Courier New" pitchFamily="49" charset="0"/>
              </a:rPr>
              <a:t>		</a:t>
            </a:r>
            <a:r>
              <a:rPr lang="en-US" dirty="0" err="1" smtClean="0">
                <a:latin typeface="+mn-lt"/>
                <a:cs typeface="Courier New" pitchFamily="49" charset="0"/>
              </a:rPr>
              <a:t>bne</a:t>
            </a:r>
            <a:r>
              <a:rPr lang="en-US" dirty="0" smtClean="0">
                <a:latin typeface="+mn-lt"/>
                <a:cs typeface="Courier New" pitchFamily="49" charset="0"/>
              </a:rPr>
              <a:t> </a:t>
            </a:r>
            <a:r>
              <a:rPr lang="en-US" dirty="0">
                <a:latin typeface="+mn-lt"/>
                <a:cs typeface="Courier New" pitchFamily="49" charset="0"/>
              </a:rPr>
              <a:t>$t0,$s5, Exit </a:t>
            </a:r>
            <a:r>
              <a:rPr lang="en-US" dirty="0" smtClean="0">
                <a:latin typeface="+mn-lt"/>
                <a:cs typeface="Courier New" pitchFamily="49" charset="0"/>
              </a:rPr>
              <a:t>	# </a:t>
            </a:r>
            <a:r>
              <a:rPr lang="en-US" dirty="0">
                <a:latin typeface="+mn-lt"/>
                <a:cs typeface="Courier New" pitchFamily="49" charset="0"/>
              </a:rPr>
              <a:t>go to Exit if save[</a:t>
            </a:r>
            <a:r>
              <a:rPr lang="en-US" dirty="0" err="1">
                <a:latin typeface="+mn-lt"/>
                <a:cs typeface="Courier New" pitchFamily="49" charset="0"/>
              </a:rPr>
              <a:t>i</a:t>
            </a:r>
            <a:r>
              <a:rPr lang="en-US" dirty="0">
                <a:latin typeface="+mn-lt"/>
                <a:cs typeface="Courier New" pitchFamily="49" charset="0"/>
              </a:rPr>
              <a:t>] ≠ k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Courier New" pitchFamily="49" charset="0"/>
              </a:rPr>
              <a:t>		</a:t>
            </a:r>
            <a:r>
              <a:rPr lang="en-US" dirty="0" err="1" smtClean="0">
                <a:latin typeface="+mn-lt"/>
                <a:cs typeface="Courier New" pitchFamily="49" charset="0"/>
              </a:rPr>
              <a:t>addi</a:t>
            </a:r>
            <a:r>
              <a:rPr lang="en-US" dirty="0" smtClean="0">
                <a:latin typeface="+mn-lt"/>
                <a:cs typeface="Courier New" pitchFamily="49" charset="0"/>
              </a:rPr>
              <a:t> </a:t>
            </a:r>
            <a:r>
              <a:rPr lang="en-US" dirty="0">
                <a:latin typeface="+mn-lt"/>
                <a:cs typeface="Courier New" pitchFamily="49" charset="0"/>
              </a:rPr>
              <a:t>$s3,$s3,1 </a:t>
            </a:r>
            <a:r>
              <a:rPr lang="en-US" dirty="0" smtClean="0">
                <a:latin typeface="+mn-lt"/>
                <a:cs typeface="Courier New" pitchFamily="49" charset="0"/>
              </a:rPr>
              <a:t>	# </a:t>
            </a:r>
            <a:r>
              <a:rPr lang="en-US" dirty="0" err="1">
                <a:latin typeface="+mn-lt"/>
                <a:cs typeface="Courier New" pitchFamily="49" charset="0"/>
              </a:rPr>
              <a:t>i</a:t>
            </a:r>
            <a:r>
              <a:rPr lang="en-US" dirty="0">
                <a:latin typeface="+mn-lt"/>
                <a:cs typeface="Courier New" pitchFamily="49" charset="0"/>
              </a:rPr>
              <a:t> = </a:t>
            </a:r>
            <a:r>
              <a:rPr lang="en-US" dirty="0" err="1">
                <a:latin typeface="+mn-lt"/>
                <a:cs typeface="Courier New" pitchFamily="49" charset="0"/>
              </a:rPr>
              <a:t>i</a:t>
            </a:r>
            <a:r>
              <a:rPr lang="en-US" dirty="0">
                <a:latin typeface="+mn-lt"/>
                <a:cs typeface="Courier New" pitchFamily="49" charset="0"/>
              </a:rPr>
              <a:t> + 1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  <a:cs typeface="Courier New" pitchFamily="49" charset="0"/>
              </a:rPr>
              <a:t>		j </a:t>
            </a:r>
            <a:r>
              <a:rPr lang="en-US" dirty="0">
                <a:latin typeface="+mn-lt"/>
                <a:cs typeface="Courier New" pitchFamily="49" charset="0"/>
              </a:rPr>
              <a:t>Loop # go to Loop</a:t>
            </a:r>
          </a:p>
          <a:p>
            <a:pPr marL="0" indent="0">
              <a:buNone/>
            </a:pPr>
            <a:r>
              <a:rPr lang="en-US" dirty="0">
                <a:latin typeface="+mn-lt"/>
                <a:cs typeface="Courier New" pitchFamily="49" charset="0"/>
              </a:rPr>
              <a:t>Exit:</a:t>
            </a:r>
          </a:p>
          <a:p>
            <a:r>
              <a:rPr lang="en-US" dirty="0">
                <a:solidFill>
                  <a:srgbClr val="FF0000"/>
                </a:solidFill>
              </a:rPr>
              <a:t>If we assume we place the loop starting at location 80000 in memory, what </a:t>
            </a:r>
            <a:r>
              <a:rPr lang="en-US" dirty="0" smtClean="0">
                <a:solidFill>
                  <a:srgbClr val="FF0000"/>
                </a:solidFill>
              </a:rPr>
              <a:t>is the </a:t>
            </a:r>
            <a:r>
              <a:rPr lang="en-US" dirty="0">
                <a:solidFill>
                  <a:srgbClr val="FF0000"/>
                </a:solidFill>
              </a:rPr>
              <a:t>MIPS machine code for this loop?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128838"/>
            <a:ext cx="79914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6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Memory Operands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data transfer instruction that copies data from memory to a register </a:t>
            </a:r>
            <a:r>
              <a:rPr lang="en-US" dirty="0" smtClean="0"/>
              <a:t>is traditionally </a:t>
            </a:r>
            <a:r>
              <a:rPr lang="en-US" dirty="0"/>
              <a:t>called </a:t>
            </a:r>
            <a:r>
              <a:rPr lang="en-US" i="1" dirty="0" smtClean="0"/>
              <a:t>load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format of the load instruction is the name of </a:t>
            </a:r>
            <a:r>
              <a:rPr lang="en-US" dirty="0" smtClean="0"/>
              <a:t>the </a:t>
            </a:r>
            <a:r>
              <a:rPr lang="en-IE" dirty="0" smtClean="0"/>
              <a:t>operation </a:t>
            </a:r>
            <a:r>
              <a:rPr lang="en-US" dirty="0" smtClean="0"/>
              <a:t>followed </a:t>
            </a:r>
            <a:r>
              <a:rPr lang="en-US" dirty="0"/>
              <a:t>by the register to be loaded, then a constant and register </a:t>
            </a:r>
            <a:r>
              <a:rPr lang="en-US" dirty="0" smtClean="0"/>
              <a:t>used to </a:t>
            </a:r>
            <a:r>
              <a:rPr lang="en-US" dirty="0"/>
              <a:t>access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The </a:t>
            </a:r>
            <a:r>
              <a:rPr lang="en-US" dirty="0"/>
              <a:t>sum of the constant portion of the instruction and the </a:t>
            </a:r>
            <a:r>
              <a:rPr lang="en-US" dirty="0" smtClean="0"/>
              <a:t>contents of </a:t>
            </a:r>
            <a:r>
              <a:rPr lang="en-US" dirty="0"/>
              <a:t>the second register forms the memory address. </a:t>
            </a:r>
            <a:endParaRPr lang="en-US" dirty="0" smtClean="0"/>
          </a:p>
          <a:p>
            <a:r>
              <a:rPr lang="en-US" dirty="0" smtClean="0"/>
              <a:t>The actual </a:t>
            </a:r>
            <a:r>
              <a:rPr lang="en-IE" dirty="0" smtClean="0"/>
              <a:t>MIPS </a:t>
            </a:r>
            <a:r>
              <a:rPr lang="en-IE" dirty="0"/>
              <a:t>name </a:t>
            </a:r>
            <a:r>
              <a:rPr lang="en-IE" dirty="0" smtClean="0"/>
              <a:t>for </a:t>
            </a:r>
            <a:r>
              <a:rPr lang="en-US" dirty="0" smtClean="0"/>
              <a:t>this </a:t>
            </a:r>
            <a:r>
              <a:rPr lang="en-US" dirty="0"/>
              <a:t>instruction is </a:t>
            </a:r>
            <a:r>
              <a:rPr lang="en-US" dirty="0" err="1"/>
              <a:t>lw</a:t>
            </a:r>
            <a:r>
              <a:rPr lang="en-US" dirty="0"/>
              <a:t>, standing for </a:t>
            </a:r>
            <a:r>
              <a:rPr lang="en-US" i="1" dirty="0"/>
              <a:t>load word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36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machine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the assembly language statement corresponding to this </a:t>
            </a:r>
            <a:r>
              <a:rPr lang="en-US" dirty="0" smtClean="0">
                <a:solidFill>
                  <a:srgbClr val="FF0000"/>
                </a:solidFill>
              </a:rPr>
              <a:t>machine instruction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00af8020hex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6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19201"/>
            <a:ext cx="11352371" cy="4343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first step in converting hexadecimal to binary is to find the op fields: (</a:t>
            </a:r>
            <a:r>
              <a:rPr lang="en-US" dirty="0" smtClean="0"/>
              <a:t>00af8020hex)</a:t>
            </a:r>
          </a:p>
          <a:p>
            <a:r>
              <a:rPr lang="en-US" dirty="0" smtClean="0"/>
              <a:t>Bits:</a:t>
            </a:r>
          </a:p>
          <a:p>
            <a:endParaRPr lang="en-US" dirty="0"/>
          </a:p>
          <a:p>
            <a:r>
              <a:rPr lang="en-US" dirty="0"/>
              <a:t>We look at the op </a:t>
            </a:r>
            <a:r>
              <a:rPr lang="en-US" dirty="0" smtClean="0"/>
              <a:t>field </a:t>
            </a:r>
            <a:r>
              <a:rPr lang="en-US" dirty="0"/>
              <a:t>to determine the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 When bits 31-26 are 000000, </a:t>
            </a:r>
            <a:r>
              <a:rPr lang="en-US" dirty="0"/>
              <a:t>it is an R-format </a:t>
            </a:r>
            <a:r>
              <a:rPr lang="en-US" dirty="0" smtClean="0"/>
              <a:t>instruction</a:t>
            </a:r>
          </a:p>
          <a:p>
            <a:r>
              <a:rPr lang="en-US" dirty="0"/>
              <a:t>Let’s reformat the binary instruction into R-format </a:t>
            </a:r>
            <a:r>
              <a:rPr lang="en-US" dirty="0" smtClean="0"/>
              <a:t>fields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Which instruction is it? (Hint: Look at </a:t>
            </a:r>
            <a:r>
              <a:rPr lang="en-US" dirty="0" err="1" smtClean="0">
                <a:solidFill>
                  <a:srgbClr val="FF0000"/>
                </a:solidFill>
              </a:rPr>
              <a:t>funct</a:t>
            </a:r>
            <a:r>
              <a:rPr lang="en-US" dirty="0" smtClean="0">
                <a:solidFill>
                  <a:srgbClr val="FF0000"/>
                </a:solidFill>
              </a:rPr>
              <a:t> bits)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595578"/>
              </p:ext>
            </p:extLst>
          </p:nvPr>
        </p:nvGraphicFramePr>
        <p:xfrm>
          <a:off x="2132012" y="2286000"/>
          <a:ext cx="9448792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723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24971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11413"/>
              </p:ext>
            </p:extLst>
          </p:nvPr>
        </p:nvGraphicFramePr>
        <p:xfrm>
          <a:off x="379412" y="5638800"/>
          <a:ext cx="11658600" cy="9144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95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584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214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59231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 smtClean="0">
                          <a:effectLst/>
                        </a:rPr>
                        <a:t>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 smtClean="0">
                          <a:effectLst/>
                        </a:rPr>
                        <a:t>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 smtClean="0">
                          <a:effectLst/>
                        </a:rPr>
                        <a:t>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 smtClean="0">
                          <a:effectLst/>
                        </a:rPr>
                        <a:t>shamt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 smtClean="0">
                          <a:effectLst/>
                        </a:rPr>
                        <a:t>funct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9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this case, bits </a:t>
            </a:r>
            <a:r>
              <a:rPr lang="en-US" dirty="0" smtClean="0"/>
              <a:t>5–0 </a:t>
            </a:r>
            <a:r>
              <a:rPr lang="en-US" dirty="0"/>
              <a:t>are </a:t>
            </a:r>
            <a:r>
              <a:rPr lang="en-US" dirty="0" smtClean="0"/>
              <a:t>100000, </a:t>
            </a:r>
            <a:r>
              <a:rPr lang="en-US" dirty="0"/>
              <a:t>which </a:t>
            </a:r>
            <a:r>
              <a:rPr lang="en-US" dirty="0" smtClean="0"/>
              <a:t>means this </a:t>
            </a:r>
            <a:r>
              <a:rPr lang="en-US" dirty="0"/>
              <a:t>binary pattern represents an add </a:t>
            </a:r>
            <a:r>
              <a:rPr lang="en-US" dirty="0" smtClean="0"/>
              <a:t>instruction</a:t>
            </a:r>
            <a:endParaRPr lang="en-US" dirty="0"/>
          </a:p>
          <a:p>
            <a:r>
              <a:rPr lang="en-US" dirty="0"/>
              <a:t>We decode the rest of the instruction by looking at the </a:t>
            </a:r>
            <a:r>
              <a:rPr lang="en-US" dirty="0" smtClean="0"/>
              <a:t>field values</a:t>
            </a:r>
          </a:p>
          <a:p>
            <a:r>
              <a:rPr lang="en-US" dirty="0" smtClean="0"/>
              <a:t>The decimal </a:t>
            </a:r>
            <a:r>
              <a:rPr lang="en-US" dirty="0"/>
              <a:t>values are 5 for the </a:t>
            </a:r>
            <a:r>
              <a:rPr lang="en-US" dirty="0" err="1"/>
              <a:t>rs</a:t>
            </a:r>
            <a:r>
              <a:rPr lang="en-US" dirty="0"/>
              <a:t> </a:t>
            </a:r>
            <a:r>
              <a:rPr lang="en-US" dirty="0" smtClean="0"/>
              <a:t>field</a:t>
            </a:r>
            <a:r>
              <a:rPr lang="en-US" dirty="0"/>
              <a:t>, 15 for </a:t>
            </a:r>
            <a:r>
              <a:rPr lang="en-US" dirty="0" err="1"/>
              <a:t>rt</a:t>
            </a:r>
            <a:r>
              <a:rPr lang="en-US" dirty="0"/>
              <a:t>, and 16 for </a:t>
            </a:r>
            <a:r>
              <a:rPr lang="en-US" dirty="0" err="1"/>
              <a:t>rd</a:t>
            </a:r>
            <a:r>
              <a:rPr lang="en-US" dirty="0"/>
              <a:t> (</a:t>
            </a:r>
            <a:r>
              <a:rPr lang="en-US" dirty="0" err="1"/>
              <a:t>shamt</a:t>
            </a:r>
            <a:r>
              <a:rPr lang="en-US" dirty="0"/>
              <a:t> is unused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numbers represent registers $a1, $t7, and $</a:t>
            </a:r>
            <a:r>
              <a:rPr lang="en-US" dirty="0" smtClean="0"/>
              <a:t>s0</a:t>
            </a:r>
            <a:endParaRPr lang="en-US" dirty="0"/>
          </a:p>
          <a:p>
            <a:r>
              <a:rPr lang="en-US" dirty="0"/>
              <a:t>Now we can reveal the assembly instruction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add $s0,$a1,$t7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Question: Decode the following Machine code to MIPS equivalent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00001025</a:t>
            </a:r>
            <a:r>
              <a:rPr lang="en-US" baseline="-25000" dirty="0" smtClean="0"/>
              <a:t>hex</a:t>
            </a:r>
            <a:endParaRPr lang="en-US" baseline="-25000" dirty="0"/>
          </a:p>
          <a:p>
            <a:r>
              <a:rPr lang="en-US" dirty="0"/>
              <a:t>0005402A</a:t>
            </a:r>
            <a:r>
              <a:rPr lang="en-US" baseline="-25000" dirty="0"/>
              <a:t>hex</a:t>
            </a:r>
          </a:p>
          <a:p>
            <a:r>
              <a:rPr lang="en-US" dirty="0"/>
              <a:t>11000003</a:t>
            </a:r>
            <a:r>
              <a:rPr lang="en-US" baseline="-25000" dirty="0"/>
              <a:t>hex</a:t>
            </a:r>
          </a:p>
          <a:p>
            <a:r>
              <a:rPr lang="en-US" dirty="0"/>
              <a:t>00441020</a:t>
            </a:r>
            <a:r>
              <a:rPr lang="en-US" baseline="-25000" dirty="0"/>
              <a:t>hex</a:t>
            </a:r>
          </a:p>
          <a:p>
            <a:r>
              <a:rPr lang="en-US" dirty="0"/>
              <a:t>20A5FFFF</a:t>
            </a:r>
            <a:r>
              <a:rPr lang="en-US" baseline="-25000" dirty="0"/>
              <a:t>hex</a:t>
            </a:r>
          </a:p>
          <a:p>
            <a:r>
              <a:rPr lang="en-US" dirty="0" smtClean="0"/>
              <a:t>08100001</a:t>
            </a:r>
            <a:r>
              <a:rPr lang="en-US" baseline="-25000" dirty="0" smtClean="0"/>
              <a:t>hex</a:t>
            </a:r>
          </a:p>
          <a:p>
            <a:r>
              <a:rPr lang="en-US" dirty="0"/>
              <a:t>Let the ﬁrst instruction be at address </a:t>
            </a:r>
            <a:r>
              <a:rPr lang="en-US" dirty="0" smtClean="0"/>
              <a:t>0x00400000</a:t>
            </a:r>
            <a:r>
              <a:rPr lang="en-US" baseline="-25000" dirty="0"/>
              <a:t>hex</a:t>
            </a:r>
          </a:p>
          <a:p>
            <a:endParaRPr lang="en-US" baseline="-25000" dirty="0"/>
          </a:p>
          <a:p>
            <a:endParaRPr lang="en-US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9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six machine language instructions in binary: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00000000000000000001000000100101</a:t>
            </a:r>
            <a:r>
              <a:rPr lang="en-US" sz="3600" dirty="0"/>
              <a:t> </a:t>
            </a:r>
          </a:p>
          <a:p>
            <a:pPr marL="0" indent="0">
              <a:buNone/>
            </a:pPr>
            <a:r>
              <a:rPr lang="en-US" sz="3600" dirty="0"/>
              <a:t>00000000000001010100000000101010</a:t>
            </a:r>
          </a:p>
          <a:p>
            <a:pPr marL="0" indent="0">
              <a:buNone/>
            </a:pPr>
            <a:r>
              <a:rPr lang="en-US" sz="3600" dirty="0"/>
              <a:t>00010001000000000000000000000011 </a:t>
            </a:r>
          </a:p>
          <a:p>
            <a:pPr marL="0" indent="0">
              <a:buNone/>
            </a:pPr>
            <a:r>
              <a:rPr lang="en-US" sz="3600" dirty="0"/>
              <a:t>00000000010001000001000000100000 </a:t>
            </a:r>
          </a:p>
          <a:p>
            <a:pPr marL="0" indent="0">
              <a:buNone/>
            </a:pPr>
            <a:r>
              <a:rPr lang="en-US" sz="3600" dirty="0"/>
              <a:t>00100000101001011111111111111111 </a:t>
            </a:r>
          </a:p>
          <a:p>
            <a:pPr marL="0" indent="0">
              <a:buNone/>
            </a:pPr>
            <a:r>
              <a:rPr lang="en-US" sz="3600" dirty="0"/>
              <a:t>00001000000100000000000000000001</a:t>
            </a:r>
          </a:p>
          <a:p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the </a:t>
            </a:r>
            <a:r>
              <a:rPr lang="en-US" dirty="0" err="1"/>
              <a:t>opcode</a:t>
            </a:r>
            <a:r>
              <a:rPr lang="en-US" dirty="0"/>
              <a:t> (ﬁrst 6 bits) to determine the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00000000000000000001000000100101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00000000000001010100000000101010 </a:t>
            </a:r>
          </a:p>
          <a:p>
            <a:pPr marL="0" indent="0">
              <a:buNone/>
            </a:pPr>
            <a:r>
              <a:rPr lang="en-US" dirty="0"/>
              <a:t>00010001000000000000000000000011 </a:t>
            </a:r>
          </a:p>
          <a:p>
            <a:pPr marL="0" indent="0">
              <a:buNone/>
            </a:pPr>
            <a:r>
              <a:rPr lang="en-US" dirty="0"/>
              <a:t>00000000010001000001000000100000 </a:t>
            </a:r>
          </a:p>
          <a:p>
            <a:pPr marL="0" indent="0">
              <a:buNone/>
            </a:pPr>
            <a:r>
              <a:rPr lang="en-US" dirty="0"/>
              <a:t>00100000101001011111111111111111 </a:t>
            </a:r>
          </a:p>
          <a:p>
            <a:pPr marL="0" indent="0">
              <a:buNone/>
            </a:pPr>
            <a:r>
              <a:rPr lang="en-US" dirty="0"/>
              <a:t>00001000000100000000000000000001</a:t>
            </a:r>
          </a:p>
          <a:p>
            <a:r>
              <a:rPr lang="en-US" dirty="0"/>
              <a:t>Look at </a:t>
            </a:r>
            <a:r>
              <a:rPr lang="en-US" dirty="0" err="1"/>
              <a:t>opcode</a:t>
            </a:r>
            <a:r>
              <a:rPr lang="en-US" dirty="0"/>
              <a:t>: 0 means R-Format, 2 or 3 mean J-Format, otherwise I-Format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Fields separated based on format/</a:t>
            </a:r>
            <a:r>
              <a:rPr lang="en-US" dirty="0" err="1"/>
              <a:t>opcode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751293"/>
              </p:ext>
            </p:extLst>
          </p:nvPr>
        </p:nvGraphicFramePr>
        <p:xfrm>
          <a:off x="912812" y="1600200"/>
          <a:ext cx="9982198" cy="4495800"/>
        </p:xfrm>
        <a:graphic>
          <a:graphicData uri="http://schemas.openxmlformats.org/drawingml/2006/table">
            <a:tbl>
              <a:tblPr/>
              <a:tblGrid>
                <a:gridCol w="143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3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37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5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8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42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4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8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+3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4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0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32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8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5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5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-1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Times New Roman"/>
                        </a:rPr>
                        <a:t>2</a:t>
                      </a:r>
                      <a:endParaRPr lang="en-US" sz="480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Times New Roman"/>
                        </a:rPr>
                        <a:t>1,048,577</a:t>
                      </a:r>
                      <a:endParaRPr lang="en-US" sz="48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(Part </a:t>
            </a:r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instructions:</a:t>
            </a:r>
          </a:p>
          <a:p>
            <a:pPr marL="0" indent="0">
              <a:buNone/>
            </a:pPr>
            <a:r>
              <a:rPr lang="en-US" dirty="0"/>
              <a:t>0x00400000     or    $2,$0,$0 </a:t>
            </a:r>
          </a:p>
          <a:p>
            <a:pPr marL="0" indent="0">
              <a:buNone/>
            </a:pPr>
            <a:r>
              <a:rPr lang="en-US" dirty="0"/>
              <a:t>0x00400004     </a:t>
            </a:r>
            <a:r>
              <a:rPr lang="en-US" dirty="0" err="1"/>
              <a:t>slt</a:t>
            </a:r>
            <a:r>
              <a:rPr lang="en-US" dirty="0"/>
              <a:t>   $8,$0,$5 </a:t>
            </a:r>
          </a:p>
          <a:p>
            <a:pPr marL="0" indent="0">
              <a:buNone/>
            </a:pPr>
            <a:r>
              <a:rPr lang="en-US" dirty="0"/>
              <a:t>0x00400008     </a:t>
            </a:r>
            <a:r>
              <a:rPr lang="en-US" dirty="0" err="1"/>
              <a:t>beq</a:t>
            </a:r>
            <a:r>
              <a:rPr lang="en-US" dirty="0"/>
              <a:t>   $8,$0,3 </a:t>
            </a:r>
          </a:p>
          <a:p>
            <a:pPr marL="0" indent="0">
              <a:buNone/>
            </a:pPr>
            <a:r>
              <a:rPr lang="en-US" dirty="0"/>
              <a:t>0x0040000c     add   $2,$2,$4 </a:t>
            </a:r>
          </a:p>
          <a:p>
            <a:pPr marL="0" indent="0">
              <a:buNone/>
            </a:pPr>
            <a:r>
              <a:rPr lang="en-US" dirty="0"/>
              <a:t>0x00400010     </a:t>
            </a:r>
            <a:r>
              <a:rPr lang="en-US" dirty="0" err="1"/>
              <a:t>addi</a:t>
            </a:r>
            <a:r>
              <a:rPr lang="en-US" dirty="0"/>
              <a:t>  $5,$5,-1 </a:t>
            </a:r>
          </a:p>
          <a:p>
            <a:pPr marL="0" indent="0">
              <a:buNone/>
            </a:pPr>
            <a:r>
              <a:rPr lang="en-US" dirty="0"/>
              <a:t>0x00400014     j     0x100001 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or 	$</a:t>
            </a:r>
            <a:r>
              <a:rPr lang="en-US" dirty="0"/>
              <a:t>v0,$0,$0 </a:t>
            </a:r>
          </a:p>
          <a:p>
            <a:pPr marL="0" indent="0">
              <a:buNone/>
            </a:pPr>
            <a:r>
              <a:rPr lang="en-US" dirty="0"/>
              <a:t>   Loop:    </a:t>
            </a:r>
            <a:r>
              <a:rPr lang="en-US" dirty="0" err="1" smtClean="0"/>
              <a:t>slt</a:t>
            </a:r>
            <a:r>
              <a:rPr lang="en-US" dirty="0"/>
              <a:t>   </a:t>
            </a:r>
            <a:r>
              <a:rPr lang="en-US" dirty="0" smtClean="0"/>
              <a:t>	$</a:t>
            </a:r>
            <a:r>
              <a:rPr lang="en-US" dirty="0"/>
              <a:t>t0,$0,$a1 </a:t>
            </a:r>
          </a:p>
          <a:p>
            <a:pPr marL="0" indent="0">
              <a:buNone/>
            </a:pPr>
            <a:r>
              <a:rPr lang="en-US" dirty="0"/>
              <a:t>   </a:t>
            </a:r>
            <a:r>
              <a:rPr lang="en-US" dirty="0" smtClean="0"/>
              <a:t>		</a:t>
            </a:r>
            <a:r>
              <a:rPr lang="en-US" dirty="0" err="1" smtClean="0"/>
              <a:t>beq</a:t>
            </a:r>
            <a:r>
              <a:rPr lang="en-US" dirty="0"/>
              <a:t> </a:t>
            </a:r>
            <a:r>
              <a:rPr lang="en-US" dirty="0" smtClean="0"/>
              <a:t>	$</a:t>
            </a:r>
            <a:r>
              <a:rPr lang="en-US" dirty="0"/>
              <a:t>t0,$0,Exit </a:t>
            </a:r>
          </a:p>
          <a:p>
            <a:pPr marL="0" indent="0">
              <a:buNone/>
            </a:pPr>
            <a:r>
              <a:rPr lang="en-US" dirty="0"/>
              <a:t>   </a:t>
            </a:r>
            <a:r>
              <a:rPr lang="en-US" dirty="0" smtClean="0"/>
              <a:t>		add	$</a:t>
            </a:r>
            <a:r>
              <a:rPr lang="en-US" dirty="0"/>
              <a:t>v0,$v0,$a0 </a:t>
            </a:r>
          </a:p>
          <a:p>
            <a:pPr marL="0" indent="0">
              <a:buNone/>
            </a:pPr>
            <a:r>
              <a:rPr lang="en-US" dirty="0"/>
              <a:t>              </a:t>
            </a:r>
            <a:r>
              <a:rPr lang="en-US" dirty="0" smtClean="0"/>
              <a:t>  </a:t>
            </a:r>
            <a:r>
              <a:rPr lang="en-US" dirty="0" err="1" smtClean="0"/>
              <a:t>addi</a:t>
            </a:r>
            <a:r>
              <a:rPr lang="en-US" dirty="0" smtClean="0"/>
              <a:t> 	$</a:t>
            </a:r>
            <a:r>
              <a:rPr lang="en-US" dirty="0"/>
              <a:t>a1,$a1,-1 </a:t>
            </a:r>
          </a:p>
          <a:p>
            <a:pPr marL="0" indent="0">
              <a:buNone/>
            </a:pPr>
            <a:r>
              <a:rPr lang="en-US" dirty="0"/>
              <a:t>   </a:t>
            </a:r>
            <a:r>
              <a:rPr lang="en-US" dirty="0" smtClean="0"/>
              <a:t>		j	Loop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Exit: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 code equivalent (Must be creative!!!) </a:t>
            </a:r>
            <a:br>
              <a:rPr lang="en-US" dirty="0" smtClean="0"/>
            </a:br>
            <a:r>
              <a:rPr lang="en-US" dirty="0" smtClean="0"/>
              <a:t>This is only for your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	$</a:t>
            </a:r>
            <a:r>
              <a:rPr lang="en-US" dirty="0"/>
              <a:t>v0: var1 </a:t>
            </a:r>
          </a:p>
          <a:p>
            <a:pPr marL="0" indent="0">
              <a:buNone/>
            </a:pPr>
            <a:r>
              <a:rPr lang="en-US" dirty="0" smtClean="0"/>
              <a:t>	$</a:t>
            </a:r>
            <a:r>
              <a:rPr lang="en-US" dirty="0"/>
              <a:t>a0: var2 </a:t>
            </a:r>
          </a:p>
          <a:p>
            <a:pPr marL="0" indent="0">
              <a:buNone/>
            </a:pPr>
            <a:r>
              <a:rPr lang="en-US" dirty="0" smtClean="0"/>
              <a:t>	$</a:t>
            </a:r>
            <a:r>
              <a:rPr lang="en-US" dirty="0"/>
              <a:t>a1: var3 </a:t>
            </a:r>
          </a:p>
          <a:p>
            <a:pPr marL="0" indent="0">
              <a:buNone/>
            </a:pPr>
            <a:r>
              <a:rPr lang="en-US" dirty="0" smtClean="0"/>
              <a:t>	var1 </a:t>
            </a:r>
            <a:r>
              <a:rPr lang="en-US" dirty="0"/>
              <a:t>= 0; </a:t>
            </a:r>
          </a:p>
          <a:p>
            <a:pPr marL="0" indent="0">
              <a:buNone/>
            </a:pPr>
            <a:r>
              <a:rPr lang="en-US" dirty="0" smtClean="0"/>
              <a:t>	while </a:t>
            </a:r>
            <a:r>
              <a:rPr lang="en-US" dirty="0"/>
              <a:t>(var3 &gt; 0)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               </a:t>
            </a:r>
            <a:r>
              <a:rPr lang="en-US" dirty="0" smtClean="0"/>
              <a:t>var1 </a:t>
            </a:r>
            <a:r>
              <a:rPr lang="en-US" dirty="0"/>
              <a:t>+= var2; </a:t>
            </a:r>
          </a:p>
          <a:p>
            <a:pPr marL="0" indent="0">
              <a:buNone/>
            </a:pPr>
            <a:r>
              <a:rPr lang="en-US" dirty="0"/>
              <a:t>                </a:t>
            </a:r>
            <a:r>
              <a:rPr lang="en-US" dirty="0" smtClean="0"/>
              <a:t>var3 </a:t>
            </a:r>
            <a:r>
              <a:rPr lang="en-US" dirty="0"/>
              <a:t>-= 1; 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 Assignment When an Operand Is in Memory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assume that A is an array of 100 words and that the compiler has </a:t>
            </a:r>
            <a:r>
              <a:rPr lang="en-US" dirty="0" smtClean="0"/>
              <a:t>associated the </a:t>
            </a:r>
            <a:r>
              <a:rPr lang="en-US" dirty="0"/>
              <a:t>variables g and h with the registers $s1 and $</a:t>
            </a:r>
            <a:r>
              <a:rPr lang="en-US" dirty="0" smtClean="0"/>
              <a:t>s2</a:t>
            </a:r>
          </a:p>
          <a:p>
            <a:r>
              <a:rPr lang="en-US" dirty="0" smtClean="0"/>
              <a:t>Let’s</a:t>
            </a:r>
            <a:r>
              <a:rPr lang="en-US" dirty="0"/>
              <a:t> </a:t>
            </a:r>
            <a:r>
              <a:rPr lang="en-US" dirty="0" smtClean="0"/>
              <a:t>also </a:t>
            </a:r>
            <a:r>
              <a:rPr lang="en-US" dirty="0"/>
              <a:t>assume that the starting address, or </a:t>
            </a:r>
            <a:r>
              <a:rPr lang="en-US" i="1" dirty="0"/>
              <a:t>base address, </a:t>
            </a:r>
            <a:r>
              <a:rPr lang="en-US" dirty="0"/>
              <a:t>of the array is in $s3.</a:t>
            </a:r>
          </a:p>
          <a:p>
            <a:r>
              <a:rPr lang="en-IE" dirty="0" smtClean="0"/>
              <a:t>Compile this </a:t>
            </a:r>
            <a:r>
              <a:rPr lang="en-IE" dirty="0"/>
              <a:t>C assignment </a:t>
            </a:r>
            <a:r>
              <a:rPr lang="en-IE" dirty="0" smtClean="0"/>
              <a:t>statement:</a:t>
            </a:r>
          </a:p>
          <a:p>
            <a:pPr marL="0" indent="0">
              <a:buNone/>
            </a:pPr>
            <a:r>
              <a:rPr lang="en-IE" b="1" i="1" dirty="0" smtClean="0"/>
              <a:t>g </a:t>
            </a:r>
            <a:r>
              <a:rPr lang="en-IE" b="1" i="1" dirty="0"/>
              <a:t>= h + A[8</a:t>
            </a:r>
            <a:r>
              <a:rPr lang="en-IE" b="1" i="1" dirty="0" smtClean="0"/>
              <a:t>];</a:t>
            </a:r>
          </a:p>
          <a:p>
            <a:pPr marL="0" indent="0">
              <a:buNone/>
            </a:pPr>
            <a:r>
              <a:rPr lang="en-IE" b="1" dirty="0" smtClean="0">
                <a:solidFill>
                  <a:srgbClr val="FF0000"/>
                </a:solidFill>
              </a:rPr>
              <a:t>QUESTION: How many instructions are required in MIPS to achieve this? </a:t>
            </a:r>
            <a:endParaRPr lang="en-IE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17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b="4910"/>
          <a:stretch/>
        </p:blipFill>
        <p:spPr>
          <a:xfrm>
            <a:off x="0" y="0"/>
            <a:ext cx="12237017" cy="6858000"/>
          </a:xfr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7008812" y="5334000"/>
            <a:ext cx="4693072" cy="9972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MIPS - Summary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 - MIPS Instruction Set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456" y="1752600"/>
            <a:ext cx="9547913" cy="4114800"/>
          </a:xfrm>
        </p:spPr>
        <p:txBody>
          <a:bodyPr/>
          <a:lstStyle/>
          <a:p>
            <a:r>
              <a:rPr lang="en-US"/>
              <a:t>simple instructions all 32 bits wide</a:t>
            </a:r>
          </a:p>
          <a:p>
            <a:r>
              <a:rPr lang="en-US"/>
              <a:t>very structured, no unnecessary baggage</a:t>
            </a:r>
          </a:p>
          <a:p>
            <a:r>
              <a:rPr lang="en-US"/>
              <a:t>only three  instruction formats</a:t>
            </a:r>
            <a:br>
              <a:rPr lang="en-US"/>
            </a:br>
            <a:endParaRPr lang="en-US" altLang="en-US"/>
          </a:p>
        </p:txBody>
      </p:sp>
      <p:grpSp>
        <p:nvGrpSpPr>
          <p:cNvPr id="375812" name="Group 4"/>
          <p:cNvGrpSpPr>
            <a:grpSpLocks/>
          </p:cNvGrpSpPr>
          <p:nvPr/>
        </p:nvGrpSpPr>
        <p:grpSpPr bwMode="auto">
          <a:xfrm>
            <a:off x="1697126" y="3508376"/>
            <a:ext cx="8045471" cy="2438400"/>
            <a:chOff x="816" y="1968"/>
            <a:chExt cx="3802" cy="1536"/>
          </a:xfrm>
        </p:grpSpPr>
        <p:sp>
          <p:nvSpPr>
            <p:cNvPr id="375813" name="Rectangle 5"/>
            <p:cNvSpPr>
              <a:spLocks noChangeArrowheads="1"/>
            </p:cNvSpPr>
            <p:nvPr/>
          </p:nvSpPr>
          <p:spPr bwMode="auto">
            <a:xfrm>
              <a:off x="816" y="2784"/>
              <a:ext cx="576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op</a:t>
              </a:r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14" name="Rectangle 6"/>
            <p:cNvSpPr>
              <a:spLocks noChangeArrowheads="1"/>
            </p:cNvSpPr>
            <p:nvPr/>
          </p:nvSpPr>
          <p:spPr bwMode="auto">
            <a:xfrm>
              <a:off x="1392" y="2784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dirty="0">
                  <a:solidFill>
                    <a:srgbClr val="990000"/>
                  </a:solidFill>
                  <a:latin typeface="Courier" charset="0"/>
                </a:rPr>
                <a:t>rs</a:t>
              </a:r>
              <a:endParaRPr lang="en-US" altLang="en-US" dirty="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15" name="Rectangle 7"/>
            <p:cNvSpPr>
              <a:spLocks noChangeArrowheads="1"/>
            </p:cNvSpPr>
            <p:nvPr/>
          </p:nvSpPr>
          <p:spPr bwMode="auto">
            <a:xfrm>
              <a:off x="1872" y="2784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rt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16" name="Rectangle 8"/>
            <p:cNvSpPr>
              <a:spLocks noChangeArrowheads="1"/>
            </p:cNvSpPr>
            <p:nvPr/>
          </p:nvSpPr>
          <p:spPr bwMode="auto">
            <a:xfrm>
              <a:off x="2352" y="2784"/>
              <a:ext cx="1536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offset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17" name="Line 9"/>
            <p:cNvSpPr>
              <a:spLocks noChangeShapeType="1"/>
            </p:cNvSpPr>
            <p:nvPr/>
          </p:nvSpPr>
          <p:spPr bwMode="auto">
            <a:xfrm flipV="1">
              <a:off x="816" y="26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18" name="Line 10"/>
            <p:cNvSpPr>
              <a:spLocks noChangeShapeType="1"/>
            </p:cNvSpPr>
            <p:nvPr/>
          </p:nvSpPr>
          <p:spPr bwMode="auto">
            <a:xfrm>
              <a:off x="864" y="2688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19" name="Line 11"/>
            <p:cNvSpPr>
              <a:spLocks noChangeShapeType="1"/>
            </p:cNvSpPr>
            <p:nvPr/>
          </p:nvSpPr>
          <p:spPr bwMode="auto">
            <a:xfrm flipV="1">
              <a:off x="1392" y="26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0" name="Line 12"/>
            <p:cNvSpPr>
              <a:spLocks noChangeShapeType="1"/>
            </p:cNvSpPr>
            <p:nvPr/>
          </p:nvSpPr>
          <p:spPr bwMode="auto">
            <a:xfrm flipV="1">
              <a:off x="1872" y="26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1" name="Line 13"/>
            <p:cNvSpPr>
              <a:spLocks noChangeShapeType="1"/>
            </p:cNvSpPr>
            <p:nvPr/>
          </p:nvSpPr>
          <p:spPr bwMode="auto">
            <a:xfrm>
              <a:off x="1440" y="268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2" name="Line 14"/>
            <p:cNvSpPr>
              <a:spLocks noChangeShapeType="1"/>
            </p:cNvSpPr>
            <p:nvPr/>
          </p:nvSpPr>
          <p:spPr bwMode="auto">
            <a:xfrm flipV="1">
              <a:off x="2352" y="26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3" name="Line 15"/>
            <p:cNvSpPr>
              <a:spLocks noChangeShapeType="1"/>
            </p:cNvSpPr>
            <p:nvPr/>
          </p:nvSpPr>
          <p:spPr bwMode="auto">
            <a:xfrm>
              <a:off x="1920" y="268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4" name="Line 16"/>
            <p:cNvSpPr>
              <a:spLocks noChangeShapeType="1"/>
            </p:cNvSpPr>
            <p:nvPr/>
          </p:nvSpPr>
          <p:spPr bwMode="auto">
            <a:xfrm>
              <a:off x="2448" y="2688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5" name="Line 17"/>
            <p:cNvSpPr>
              <a:spLocks noChangeShapeType="1"/>
            </p:cNvSpPr>
            <p:nvPr/>
          </p:nvSpPr>
          <p:spPr bwMode="auto">
            <a:xfrm flipV="1">
              <a:off x="3888" y="26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26" name="Text Box 18"/>
            <p:cNvSpPr txBox="1">
              <a:spLocks noChangeArrowheads="1"/>
            </p:cNvSpPr>
            <p:nvPr/>
          </p:nvSpPr>
          <p:spPr bwMode="auto">
            <a:xfrm>
              <a:off x="912" y="2496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6 bits</a:t>
              </a:r>
            </a:p>
          </p:txBody>
        </p:sp>
        <p:sp>
          <p:nvSpPr>
            <p:cNvPr id="375827" name="Text Box 19"/>
            <p:cNvSpPr txBox="1">
              <a:spLocks noChangeArrowheads="1"/>
            </p:cNvSpPr>
            <p:nvPr/>
          </p:nvSpPr>
          <p:spPr bwMode="auto">
            <a:xfrm>
              <a:off x="1450" y="2496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28" name="Text Box 20"/>
            <p:cNvSpPr txBox="1">
              <a:spLocks noChangeArrowheads="1"/>
            </p:cNvSpPr>
            <p:nvPr/>
          </p:nvSpPr>
          <p:spPr bwMode="auto">
            <a:xfrm>
              <a:off x="1930" y="2496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29" name="Text Box 21"/>
            <p:cNvSpPr txBox="1">
              <a:spLocks noChangeArrowheads="1"/>
            </p:cNvSpPr>
            <p:nvPr/>
          </p:nvSpPr>
          <p:spPr bwMode="auto">
            <a:xfrm>
              <a:off x="2910" y="2496"/>
              <a:ext cx="3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16 bits</a:t>
              </a:r>
            </a:p>
          </p:txBody>
        </p:sp>
        <p:sp>
          <p:nvSpPr>
            <p:cNvPr id="375830" name="Rectangle 22"/>
            <p:cNvSpPr>
              <a:spLocks noChangeArrowheads="1"/>
            </p:cNvSpPr>
            <p:nvPr/>
          </p:nvSpPr>
          <p:spPr bwMode="auto">
            <a:xfrm>
              <a:off x="816" y="2256"/>
              <a:ext cx="576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op</a:t>
              </a:r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1" name="Rectangle 23"/>
            <p:cNvSpPr>
              <a:spLocks noChangeArrowheads="1"/>
            </p:cNvSpPr>
            <p:nvPr/>
          </p:nvSpPr>
          <p:spPr bwMode="auto">
            <a:xfrm>
              <a:off x="1392" y="2256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dirty="0">
                  <a:solidFill>
                    <a:srgbClr val="990000"/>
                  </a:solidFill>
                  <a:latin typeface="Courier" charset="0"/>
                </a:rPr>
                <a:t>rs</a:t>
              </a:r>
              <a:endParaRPr lang="en-US" altLang="en-US" dirty="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2" name="Rectangle 24"/>
            <p:cNvSpPr>
              <a:spLocks noChangeArrowheads="1"/>
            </p:cNvSpPr>
            <p:nvPr/>
          </p:nvSpPr>
          <p:spPr bwMode="auto">
            <a:xfrm>
              <a:off x="1872" y="2256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rt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3" name="Rectangle 25"/>
            <p:cNvSpPr>
              <a:spLocks noChangeArrowheads="1"/>
            </p:cNvSpPr>
            <p:nvPr/>
          </p:nvSpPr>
          <p:spPr bwMode="auto">
            <a:xfrm>
              <a:off x="2352" y="2256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rd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4" name="Rectangle 26"/>
            <p:cNvSpPr>
              <a:spLocks noChangeArrowheads="1"/>
            </p:cNvSpPr>
            <p:nvPr/>
          </p:nvSpPr>
          <p:spPr bwMode="auto">
            <a:xfrm>
              <a:off x="3312" y="2256"/>
              <a:ext cx="576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funct</a:t>
              </a:r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5" name="Rectangle 27"/>
            <p:cNvSpPr>
              <a:spLocks noChangeArrowheads="1"/>
            </p:cNvSpPr>
            <p:nvPr/>
          </p:nvSpPr>
          <p:spPr bwMode="auto">
            <a:xfrm>
              <a:off x="2832" y="2256"/>
              <a:ext cx="480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shamt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36" name="Line 28"/>
            <p:cNvSpPr>
              <a:spLocks noChangeShapeType="1"/>
            </p:cNvSpPr>
            <p:nvPr/>
          </p:nvSpPr>
          <p:spPr bwMode="auto">
            <a:xfrm flipV="1">
              <a:off x="816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37" name="Line 29"/>
            <p:cNvSpPr>
              <a:spLocks noChangeShapeType="1"/>
            </p:cNvSpPr>
            <p:nvPr/>
          </p:nvSpPr>
          <p:spPr bwMode="auto">
            <a:xfrm>
              <a:off x="864" y="2160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38" name="Line 30"/>
            <p:cNvSpPr>
              <a:spLocks noChangeShapeType="1"/>
            </p:cNvSpPr>
            <p:nvPr/>
          </p:nvSpPr>
          <p:spPr bwMode="auto">
            <a:xfrm flipV="1">
              <a:off x="1392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39" name="Line 31"/>
            <p:cNvSpPr>
              <a:spLocks noChangeShapeType="1"/>
            </p:cNvSpPr>
            <p:nvPr/>
          </p:nvSpPr>
          <p:spPr bwMode="auto">
            <a:xfrm flipV="1">
              <a:off x="1872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0" name="Line 32"/>
            <p:cNvSpPr>
              <a:spLocks noChangeShapeType="1"/>
            </p:cNvSpPr>
            <p:nvPr/>
          </p:nvSpPr>
          <p:spPr bwMode="auto">
            <a:xfrm>
              <a:off x="1440" y="216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1" name="Line 33"/>
            <p:cNvSpPr>
              <a:spLocks noChangeShapeType="1"/>
            </p:cNvSpPr>
            <p:nvPr/>
          </p:nvSpPr>
          <p:spPr bwMode="auto">
            <a:xfrm flipV="1">
              <a:off x="2352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2" name="Line 34"/>
            <p:cNvSpPr>
              <a:spLocks noChangeShapeType="1"/>
            </p:cNvSpPr>
            <p:nvPr/>
          </p:nvSpPr>
          <p:spPr bwMode="auto">
            <a:xfrm>
              <a:off x="1920" y="216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3" name="Line 35"/>
            <p:cNvSpPr>
              <a:spLocks noChangeShapeType="1"/>
            </p:cNvSpPr>
            <p:nvPr/>
          </p:nvSpPr>
          <p:spPr bwMode="auto">
            <a:xfrm flipV="1">
              <a:off x="2832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4" name="Line 36"/>
            <p:cNvSpPr>
              <a:spLocks noChangeShapeType="1"/>
            </p:cNvSpPr>
            <p:nvPr/>
          </p:nvSpPr>
          <p:spPr bwMode="auto">
            <a:xfrm>
              <a:off x="2400" y="216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5" name="Line 37"/>
            <p:cNvSpPr>
              <a:spLocks noChangeShapeType="1"/>
            </p:cNvSpPr>
            <p:nvPr/>
          </p:nvSpPr>
          <p:spPr bwMode="auto">
            <a:xfrm flipV="1">
              <a:off x="3312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6" name="Line 38"/>
            <p:cNvSpPr>
              <a:spLocks noChangeShapeType="1"/>
            </p:cNvSpPr>
            <p:nvPr/>
          </p:nvSpPr>
          <p:spPr bwMode="auto">
            <a:xfrm>
              <a:off x="2880" y="216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7" name="Line 39"/>
            <p:cNvSpPr>
              <a:spLocks noChangeShapeType="1"/>
            </p:cNvSpPr>
            <p:nvPr/>
          </p:nvSpPr>
          <p:spPr bwMode="auto">
            <a:xfrm flipV="1">
              <a:off x="3888" y="2112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8" name="Line 40"/>
            <p:cNvSpPr>
              <a:spLocks noChangeShapeType="1"/>
            </p:cNvSpPr>
            <p:nvPr/>
          </p:nvSpPr>
          <p:spPr bwMode="auto">
            <a:xfrm>
              <a:off x="3360" y="2160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49" name="Text Box 41"/>
            <p:cNvSpPr txBox="1">
              <a:spLocks noChangeArrowheads="1"/>
            </p:cNvSpPr>
            <p:nvPr/>
          </p:nvSpPr>
          <p:spPr bwMode="auto">
            <a:xfrm>
              <a:off x="912" y="1968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6 bits</a:t>
              </a:r>
            </a:p>
          </p:txBody>
        </p:sp>
        <p:sp>
          <p:nvSpPr>
            <p:cNvPr id="375850" name="Text Box 42"/>
            <p:cNvSpPr txBox="1">
              <a:spLocks noChangeArrowheads="1"/>
            </p:cNvSpPr>
            <p:nvPr/>
          </p:nvSpPr>
          <p:spPr bwMode="auto">
            <a:xfrm>
              <a:off x="1450" y="1968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51" name="Text Box 43"/>
            <p:cNvSpPr txBox="1">
              <a:spLocks noChangeArrowheads="1"/>
            </p:cNvSpPr>
            <p:nvPr/>
          </p:nvSpPr>
          <p:spPr bwMode="auto">
            <a:xfrm>
              <a:off x="1930" y="1968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52" name="Text Box 44"/>
            <p:cNvSpPr txBox="1">
              <a:spLocks noChangeArrowheads="1"/>
            </p:cNvSpPr>
            <p:nvPr/>
          </p:nvSpPr>
          <p:spPr bwMode="auto">
            <a:xfrm>
              <a:off x="2410" y="1968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53" name="Text Box 45"/>
            <p:cNvSpPr txBox="1">
              <a:spLocks noChangeArrowheads="1"/>
            </p:cNvSpPr>
            <p:nvPr/>
          </p:nvSpPr>
          <p:spPr bwMode="auto">
            <a:xfrm>
              <a:off x="2890" y="1968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5 bits</a:t>
              </a:r>
            </a:p>
          </p:txBody>
        </p:sp>
        <p:sp>
          <p:nvSpPr>
            <p:cNvPr id="375854" name="Text Box 46"/>
            <p:cNvSpPr txBox="1">
              <a:spLocks noChangeArrowheads="1"/>
            </p:cNvSpPr>
            <p:nvPr/>
          </p:nvSpPr>
          <p:spPr bwMode="auto">
            <a:xfrm>
              <a:off x="3312" y="1968"/>
              <a:ext cx="5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6 bits</a:t>
              </a:r>
            </a:p>
          </p:txBody>
        </p:sp>
        <p:sp>
          <p:nvSpPr>
            <p:cNvPr id="375855" name="Text Box 47"/>
            <p:cNvSpPr txBox="1">
              <a:spLocks noChangeArrowheads="1"/>
            </p:cNvSpPr>
            <p:nvPr/>
          </p:nvSpPr>
          <p:spPr bwMode="auto">
            <a:xfrm>
              <a:off x="4070" y="2190"/>
              <a:ext cx="5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Helvetica" pitchFamily="34" charset="0"/>
                </a:rPr>
                <a:t>R-Format</a:t>
              </a:r>
            </a:p>
          </p:txBody>
        </p:sp>
        <p:sp>
          <p:nvSpPr>
            <p:cNvPr id="375856" name="Text Box 48"/>
            <p:cNvSpPr txBox="1">
              <a:spLocks noChangeArrowheads="1"/>
            </p:cNvSpPr>
            <p:nvPr/>
          </p:nvSpPr>
          <p:spPr bwMode="auto">
            <a:xfrm>
              <a:off x="4080" y="2745"/>
              <a:ext cx="4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Helvetica" pitchFamily="34" charset="0"/>
                </a:rPr>
                <a:t>I-Format</a:t>
              </a:r>
            </a:p>
          </p:txBody>
        </p:sp>
        <p:sp>
          <p:nvSpPr>
            <p:cNvPr id="375857" name="Rectangle 49"/>
            <p:cNvSpPr>
              <a:spLocks noChangeArrowheads="1"/>
            </p:cNvSpPr>
            <p:nvPr/>
          </p:nvSpPr>
          <p:spPr bwMode="auto">
            <a:xfrm>
              <a:off x="816" y="3312"/>
              <a:ext cx="576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op</a:t>
              </a:r>
              <a:endParaRPr lang="en-US" altLang="en-US" sz="24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58" name="Rectangle 50"/>
            <p:cNvSpPr>
              <a:spLocks noChangeArrowheads="1"/>
            </p:cNvSpPr>
            <p:nvPr/>
          </p:nvSpPr>
          <p:spPr bwMode="auto">
            <a:xfrm>
              <a:off x="1392" y="3312"/>
              <a:ext cx="2496" cy="19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990000"/>
                  </a:solidFill>
                  <a:latin typeface="Courier" charset="0"/>
                </a:rPr>
                <a:t>address</a:t>
              </a:r>
              <a:endParaRPr lang="en-US" altLang="en-US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375859" name="Line 51"/>
            <p:cNvSpPr>
              <a:spLocks noChangeShapeType="1"/>
            </p:cNvSpPr>
            <p:nvPr/>
          </p:nvSpPr>
          <p:spPr bwMode="auto">
            <a:xfrm flipV="1">
              <a:off x="816" y="316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60" name="Line 52"/>
            <p:cNvSpPr>
              <a:spLocks noChangeShapeType="1"/>
            </p:cNvSpPr>
            <p:nvPr/>
          </p:nvSpPr>
          <p:spPr bwMode="auto">
            <a:xfrm>
              <a:off x="864" y="321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61" name="Line 53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62" name="Line 54"/>
            <p:cNvSpPr>
              <a:spLocks noChangeShapeType="1"/>
            </p:cNvSpPr>
            <p:nvPr/>
          </p:nvSpPr>
          <p:spPr bwMode="auto">
            <a:xfrm>
              <a:off x="1440" y="3216"/>
              <a:ext cx="23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63" name="Line 55"/>
            <p:cNvSpPr>
              <a:spLocks noChangeShapeType="1"/>
            </p:cNvSpPr>
            <p:nvPr/>
          </p:nvSpPr>
          <p:spPr bwMode="auto">
            <a:xfrm flipV="1">
              <a:off x="3888" y="316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64" name="Text Box 56"/>
            <p:cNvSpPr txBox="1">
              <a:spLocks noChangeArrowheads="1"/>
            </p:cNvSpPr>
            <p:nvPr/>
          </p:nvSpPr>
          <p:spPr bwMode="auto">
            <a:xfrm>
              <a:off x="912" y="3024"/>
              <a:ext cx="2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6 bits</a:t>
              </a:r>
            </a:p>
          </p:txBody>
        </p:sp>
        <p:sp>
          <p:nvSpPr>
            <p:cNvPr id="375865" name="Text Box 57"/>
            <p:cNvSpPr txBox="1">
              <a:spLocks noChangeArrowheads="1"/>
            </p:cNvSpPr>
            <p:nvPr/>
          </p:nvSpPr>
          <p:spPr bwMode="auto">
            <a:xfrm>
              <a:off x="2402" y="3024"/>
              <a:ext cx="3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itchFamily="18" charset="0"/>
                </a:rPr>
                <a:t>26 bits</a:t>
              </a:r>
            </a:p>
          </p:txBody>
        </p:sp>
        <p:sp>
          <p:nvSpPr>
            <p:cNvPr id="375866" name="Text Box 58"/>
            <p:cNvSpPr txBox="1">
              <a:spLocks noChangeArrowheads="1"/>
            </p:cNvSpPr>
            <p:nvPr/>
          </p:nvSpPr>
          <p:spPr bwMode="auto">
            <a:xfrm>
              <a:off x="4080" y="3225"/>
              <a:ext cx="5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Helvetica" pitchFamily="34" charset="0"/>
                </a:rPr>
                <a:t>J-Format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391" y="76200"/>
            <a:ext cx="609457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MIPS addressing modes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2" y="0"/>
            <a:ext cx="5857875" cy="68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39134"/>
              </p:ext>
            </p:extLst>
          </p:nvPr>
        </p:nvGraphicFramePr>
        <p:xfrm>
          <a:off x="379412" y="1219200"/>
          <a:ext cx="55610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59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design principles in a nut shell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07915"/>
              </p:ext>
            </p:extLst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3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274638"/>
            <a:ext cx="3962399" cy="5973762"/>
          </a:xfrm>
        </p:spPr>
        <p:txBody>
          <a:bodyPr/>
          <a:lstStyle/>
          <a:p>
            <a:r>
              <a:rPr lang="en-US" dirty="0" smtClean="0"/>
              <a:t>MIPS Instructions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0"/>
            <a:ext cx="7618413" cy="682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1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5612" y="4622494"/>
            <a:ext cx="3730625" cy="13973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 </a:t>
            </a:r>
            <a:r>
              <a:rPr lang="en-US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Hours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Monday 1120-1210  @ My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 Assignment When an Operand Is in Memory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Although there is a single operation in this assignment statement, one </a:t>
            </a:r>
            <a:r>
              <a:rPr lang="en-US" dirty="0" smtClean="0"/>
              <a:t>of the </a:t>
            </a:r>
            <a:r>
              <a:rPr lang="en-US" dirty="0"/>
              <a:t>operands is in memory, so we must first transfer A[8] to a </a:t>
            </a:r>
            <a:r>
              <a:rPr lang="en-US" dirty="0" smtClean="0"/>
              <a:t>register</a:t>
            </a:r>
          </a:p>
          <a:p>
            <a:r>
              <a:rPr lang="en-US" dirty="0" smtClean="0"/>
              <a:t>The address </a:t>
            </a:r>
            <a:r>
              <a:rPr lang="en-US" dirty="0"/>
              <a:t>of this array element is the sum of the base of the array A, found </a:t>
            </a:r>
            <a:r>
              <a:rPr lang="en-US" dirty="0" smtClean="0"/>
              <a:t>in </a:t>
            </a:r>
            <a:r>
              <a:rPr lang="en-IE" dirty="0" smtClean="0"/>
              <a:t>register </a:t>
            </a:r>
            <a:r>
              <a:rPr lang="en-US" dirty="0" smtClean="0"/>
              <a:t>$</a:t>
            </a:r>
            <a:r>
              <a:rPr lang="en-US" dirty="0"/>
              <a:t>s3, plus the number to select element </a:t>
            </a:r>
            <a:r>
              <a:rPr lang="en-US" dirty="0" smtClean="0"/>
              <a:t>8</a:t>
            </a:r>
          </a:p>
          <a:p>
            <a:r>
              <a:rPr lang="en-US" dirty="0" smtClean="0"/>
              <a:t>The </a:t>
            </a:r>
            <a:r>
              <a:rPr lang="en-US" dirty="0"/>
              <a:t>data should be </a:t>
            </a:r>
            <a:r>
              <a:rPr lang="en-US" dirty="0" smtClean="0"/>
              <a:t>placed in </a:t>
            </a:r>
            <a:r>
              <a:rPr lang="en-US" dirty="0"/>
              <a:t>a temporary register for use in the next </a:t>
            </a:r>
            <a:r>
              <a:rPr lang="en-US" dirty="0" smtClean="0"/>
              <a:t>instruction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QUESTION: What is the first compiled instruction?</a:t>
            </a:r>
            <a:endParaRPr lang="en-IE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3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 Assignment When an Operand Is in Memory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t0,32($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s3) # Temporary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$t0 gets A[8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MIPS, words must start at addresses that are multiples of </a:t>
            </a:r>
            <a:r>
              <a:rPr lang="en-US" dirty="0" smtClean="0"/>
              <a:t>4</a:t>
            </a:r>
          </a:p>
          <a:p>
            <a:r>
              <a:rPr lang="en-US" dirty="0" smtClean="0"/>
              <a:t>This requirement is </a:t>
            </a:r>
            <a:r>
              <a:rPr lang="en-US" dirty="0"/>
              <a:t>called an </a:t>
            </a:r>
            <a:r>
              <a:rPr lang="en-US" b="1" dirty="0"/>
              <a:t>alignment restriction</a:t>
            </a:r>
            <a:r>
              <a:rPr lang="en-US" dirty="0"/>
              <a:t>, and many architectures have </a:t>
            </a:r>
            <a:r>
              <a:rPr lang="en-US" dirty="0" smtClean="0"/>
              <a:t>it</a:t>
            </a:r>
          </a:p>
          <a:p>
            <a:r>
              <a:rPr lang="en-US" dirty="0"/>
              <a:t>Byte addressing also affects the array </a:t>
            </a:r>
            <a:r>
              <a:rPr lang="en-US" dirty="0" smtClean="0"/>
              <a:t>index</a:t>
            </a:r>
          </a:p>
          <a:p>
            <a:r>
              <a:rPr lang="en-US" dirty="0" smtClean="0"/>
              <a:t>To </a:t>
            </a:r>
            <a:r>
              <a:rPr lang="en-US" dirty="0"/>
              <a:t>get the proper byte address </a:t>
            </a:r>
            <a:r>
              <a:rPr lang="en-US" dirty="0" smtClean="0"/>
              <a:t>in the </a:t>
            </a:r>
            <a:r>
              <a:rPr lang="en-US" dirty="0"/>
              <a:t>code above, </a:t>
            </a:r>
            <a:r>
              <a:rPr lang="en-US" i="1" dirty="0"/>
              <a:t>the offset to be added to the base register </a:t>
            </a:r>
            <a:r>
              <a:rPr lang="en-US" dirty="0"/>
              <a:t>$s3 </a:t>
            </a:r>
            <a:r>
              <a:rPr lang="en-US" i="1" dirty="0"/>
              <a:t>must be 4 </a:t>
            </a:r>
            <a:r>
              <a:rPr lang="en-US" dirty="0"/>
              <a:t>× </a:t>
            </a:r>
            <a:r>
              <a:rPr lang="en-US" i="1" dirty="0"/>
              <a:t>8, or 32, </a:t>
            </a:r>
            <a:r>
              <a:rPr lang="en-US" dirty="0" smtClean="0"/>
              <a:t>so that </a:t>
            </a:r>
            <a:r>
              <a:rPr lang="en-US" dirty="0"/>
              <a:t>the load address will select A[8] and not A[8/4</a:t>
            </a:r>
            <a:r>
              <a:rPr lang="en-US" dirty="0" smtClean="0"/>
              <a:t>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QUESTION: What is the next instruction?</a:t>
            </a:r>
            <a:endParaRPr lang="en-IE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9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 Assignment When an Operand Is in Memory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instruction can operate </a:t>
            </a:r>
            <a:r>
              <a:rPr lang="en-US" dirty="0" smtClean="0"/>
              <a:t>on the </a:t>
            </a:r>
            <a:r>
              <a:rPr lang="en-US" dirty="0"/>
              <a:t>value in $t0 (which equals A[8]) since it is in a </a:t>
            </a:r>
            <a:r>
              <a:rPr lang="en-US" dirty="0" smtClean="0"/>
              <a:t>register</a:t>
            </a:r>
          </a:p>
          <a:p>
            <a:r>
              <a:rPr lang="en-US" dirty="0" smtClean="0"/>
              <a:t>The instruction must </a:t>
            </a:r>
            <a:r>
              <a:rPr lang="en-US" dirty="0"/>
              <a:t>add h (contained in $s2) to A[8] ($t0) and put the sum in the </a:t>
            </a:r>
            <a:r>
              <a:rPr lang="en-US" dirty="0" smtClean="0"/>
              <a:t>register corresponding </a:t>
            </a:r>
            <a:r>
              <a:rPr lang="en-US" dirty="0"/>
              <a:t>to g (associated with $s1):</a:t>
            </a:r>
          </a:p>
          <a:p>
            <a:pPr marL="0" indent="0"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add $s1,$s2,$t0 # g = h + A[8]</a:t>
            </a:r>
          </a:p>
          <a:p>
            <a:r>
              <a:rPr lang="en-US" dirty="0"/>
              <a:t>The constant in a data transfer instruction (8) is called the </a:t>
            </a:r>
            <a:r>
              <a:rPr lang="en-US" i="1" dirty="0"/>
              <a:t>offset, </a:t>
            </a:r>
            <a:r>
              <a:rPr lang="en-US" dirty="0"/>
              <a:t>and the </a:t>
            </a:r>
            <a:r>
              <a:rPr lang="en-US" dirty="0" smtClean="0"/>
              <a:t>register added </a:t>
            </a:r>
            <a:r>
              <a:rPr lang="en-US" dirty="0"/>
              <a:t>to form the address ($s3) is called the </a:t>
            </a:r>
            <a:r>
              <a:rPr lang="en-US" i="1" dirty="0"/>
              <a:t>base register</a:t>
            </a:r>
            <a:endParaRPr lang="en-IE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9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note about </a:t>
            </a:r>
            <a:r>
              <a:rPr lang="en-IE" i="1" dirty="0" smtClean="0"/>
              <a:t>store</a:t>
            </a:r>
            <a:endParaRPr lang="en-IE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instruction complementary to load is traditionally called </a:t>
            </a:r>
            <a:r>
              <a:rPr lang="en-US" i="1" dirty="0" smtClean="0"/>
              <a:t>store</a:t>
            </a:r>
          </a:p>
          <a:p>
            <a:r>
              <a:rPr lang="en-US" dirty="0" smtClean="0"/>
              <a:t>It copies data </a:t>
            </a:r>
            <a:r>
              <a:rPr lang="en-US" dirty="0"/>
              <a:t>from a register to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The </a:t>
            </a:r>
            <a:r>
              <a:rPr lang="en-US" dirty="0"/>
              <a:t>format of a store is similar to that of a load:</a:t>
            </a:r>
          </a:p>
          <a:p>
            <a:pPr lvl="1"/>
            <a:r>
              <a:rPr lang="en-US" dirty="0"/>
              <a:t>the name of the operation, </a:t>
            </a:r>
            <a:endParaRPr lang="en-US" dirty="0" smtClean="0"/>
          </a:p>
          <a:p>
            <a:pPr lvl="1"/>
            <a:r>
              <a:rPr lang="en-US" dirty="0" smtClean="0"/>
              <a:t>followed </a:t>
            </a:r>
            <a:r>
              <a:rPr lang="en-US" dirty="0"/>
              <a:t>by the register to be stored, 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/>
              <a:t>offset to </a:t>
            </a:r>
            <a:r>
              <a:rPr lang="en-US" dirty="0" smtClean="0"/>
              <a:t>select the </a:t>
            </a:r>
            <a:r>
              <a:rPr lang="en-US" dirty="0"/>
              <a:t>array element, and </a:t>
            </a:r>
            <a:endParaRPr lang="en-US" dirty="0" smtClean="0"/>
          </a:p>
          <a:p>
            <a:pPr lvl="1"/>
            <a:r>
              <a:rPr lang="en-US" dirty="0" smtClean="0"/>
              <a:t>finally </a:t>
            </a:r>
            <a:r>
              <a:rPr lang="en-US" dirty="0"/>
              <a:t>the base </a:t>
            </a:r>
            <a:r>
              <a:rPr lang="en-US" dirty="0" smtClean="0"/>
              <a:t>register</a:t>
            </a:r>
          </a:p>
          <a:p>
            <a:r>
              <a:rPr lang="en-US" dirty="0" smtClean="0"/>
              <a:t>Once </a:t>
            </a:r>
            <a:r>
              <a:rPr lang="en-US" dirty="0"/>
              <a:t>again, the MIPS address </a:t>
            </a:r>
            <a:r>
              <a:rPr lang="en-US" dirty="0" smtClean="0"/>
              <a:t>is specified </a:t>
            </a:r>
            <a:r>
              <a:rPr lang="en-US" dirty="0"/>
              <a:t>in part by a constant and in part by the contents of a </a:t>
            </a:r>
            <a:r>
              <a:rPr lang="en-US" dirty="0" smtClean="0"/>
              <a:t>register</a:t>
            </a:r>
          </a:p>
          <a:p>
            <a:r>
              <a:rPr lang="en-US" dirty="0" smtClean="0"/>
              <a:t>The actual MIPS </a:t>
            </a:r>
            <a:r>
              <a:rPr lang="en-US" dirty="0"/>
              <a:t>name is </a:t>
            </a:r>
            <a:r>
              <a:rPr lang="en-US" dirty="0" err="1"/>
              <a:t>sw</a:t>
            </a:r>
            <a:r>
              <a:rPr lang="en-US" dirty="0"/>
              <a:t>, standing for </a:t>
            </a:r>
            <a:r>
              <a:rPr lang="en-US" i="1" dirty="0"/>
              <a:t>store word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1204"/>
      </p:ext>
    </p:extLst>
  </p:cSld>
  <p:clrMapOvr>
    <a:masterClrMapping/>
  </p:clrMapOvr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23408</TotalTime>
  <Words>3028</Words>
  <Application>Microsoft Office PowerPoint</Application>
  <PresentationFormat>Custom</PresentationFormat>
  <Paragraphs>600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Arial Narrow</vt:lpstr>
      <vt:lpstr>Calibri</vt:lpstr>
      <vt:lpstr>Courier</vt:lpstr>
      <vt:lpstr>Courier New</vt:lpstr>
      <vt:lpstr>FranklinGothic-Heavy</vt:lpstr>
      <vt:lpstr>Helvetica</vt:lpstr>
      <vt:lpstr>Times New Roman</vt:lpstr>
      <vt:lpstr>GaneshTemplate</vt:lpstr>
      <vt:lpstr>1_GaneshTemplate</vt:lpstr>
      <vt:lpstr>15CSE301  Computer Organization and Architecture</vt:lpstr>
      <vt:lpstr>PowerPoint Presentation</vt:lpstr>
      <vt:lpstr>Memory Operands</vt:lpstr>
      <vt:lpstr>Memory Operands</vt:lpstr>
      <vt:lpstr>Compiling an Assignment When an Operand Is in Memory</vt:lpstr>
      <vt:lpstr>Compiling an Assignment When an Operand Is in Memory</vt:lpstr>
      <vt:lpstr>Compiling an Assignment When an Operand Is in Memory</vt:lpstr>
      <vt:lpstr>Compiling an Assignment When an Operand Is in Memory</vt:lpstr>
      <vt:lpstr>A note about store</vt:lpstr>
      <vt:lpstr>Compiling Using Load and Store</vt:lpstr>
      <vt:lpstr>Answer</vt:lpstr>
      <vt:lpstr>Answer</vt:lpstr>
      <vt:lpstr>Question</vt:lpstr>
      <vt:lpstr>Answer</vt:lpstr>
      <vt:lpstr>Translating a MIPS Assembly Instruction into a Machine Instruction</vt:lpstr>
      <vt:lpstr>Answer</vt:lpstr>
      <vt:lpstr>Another one</vt:lpstr>
      <vt:lpstr>Translate the following into Machine Language </vt:lpstr>
      <vt:lpstr>Answer for first step Assembly equivalent</vt:lpstr>
      <vt:lpstr>Answer to Second step Machine Equivalent</vt:lpstr>
      <vt:lpstr>Question</vt:lpstr>
      <vt:lpstr>Answer</vt:lpstr>
      <vt:lpstr>Write Machine equivalent</vt:lpstr>
      <vt:lpstr>Answer</vt:lpstr>
      <vt:lpstr>Question</vt:lpstr>
      <vt:lpstr>Answer</vt:lpstr>
      <vt:lpstr>Question</vt:lpstr>
      <vt:lpstr>QUIZ – MIPS on Tuesday 25th June</vt:lpstr>
      <vt:lpstr>Flow chart</vt:lpstr>
      <vt:lpstr>Answer</vt:lpstr>
      <vt:lpstr>Answer</vt:lpstr>
      <vt:lpstr>Answer</vt:lpstr>
      <vt:lpstr>Final answer</vt:lpstr>
      <vt:lpstr>While loop</vt:lpstr>
      <vt:lpstr>Answer</vt:lpstr>
      <vt:lpstr>Answer</vt:lpstr>
      <vt:lpstr>Answer</vt:lpstr>
      <vt:lpstr>Final Code</vt:lpstr>
      <vt:lpstr>Answer</vt:lpstr>
      <vt:lpstr>Decoding machine language</vt:lpstr>
      <vt:lpstr>Answer</vt:lpstr>
      <vt:lpstr>Answer</vt:lpstr>
      <vt:lpstr>Question: Decode the following Machine code to MIPS equivalent</vt:lpstr>
      <vt:lpstr>The six machine language instructions in binary:</vt:lpstr>
      <vt:lpstr>Select the opcode (ﬁrst 6 bits) to determine the format</vt:lpstr>
      <vt:lpstr>Fields separated based on format/opcode</vt:lpstr>
      <vt:lpstr>MIPS Assembly (Part 1)</vt:lpstr>
      <vt:lpstr>MIPS Assembly (Part 2)</vt:lpstr>
      <vt:lpstr>C code equivalent (Must be creative!!!)  This is only for your reference</vt:lpstr>
      <vt:lpstr>PowerPoint Presentation</vt:lpstr>
      <vt:lpstr>Summary - MIPS Instruction Set</vt:lpstr>
      <vt:lpstr>MIPS addressing modes</vt:lpstr>
      <vt:lpstr>MIPS design principles in a nut shell</vt:lpstr>
      <vt:lpstr>MIPS Instructions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Ganesh Iyer</cp:lastModifiedBy>
  <cp:revision>244</cp:revision>
  <dcterms:created xsi:type="dcterms:W3CDTF">2018-06-04T08:25:54Z</dcterms:created>
  <dcterms:modified xsi:type="dcterms:W3CDTF">2019-06-22T06:05:53Z</dcterms:modified>
</cp:coreProperties>
</file>